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</p:sldMasterIdLst>
  <p:notesMasterIdLst>
    <p:notesMasterId r:id="rId39"/>
  </p:notesMasterIdLst>
  <p:sldIdLst>
    <p:sldId id="256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98" r:id="rId15"/>
    <p:sldId id="299" r:id="rId16"/>
    <p:sldId id="300" r:id="rId17"/>
    <p:sldId id="301" r:id="rId18"/>
    <p:sldId id="290" r:id="rId19"/>
    <p:sldId id="292" r:id="rId20"/>
    <p:sldId id="291" r:id="rId21"/>
    <p:sldId id="293" r:id="rId22"/>
    <p:sldId id="294" r:id="rId23"/>
    <p:sldId id="295" r:id="rId24"/>
    <p:sldId id="296" r:id="rId25"/>
    <p:sldId id="297" r:id="rId26"/>
    <p:sldId id="289" r:id="rId27"/>
    <p:sldId id="257" r:id="rId28"/>
    <p:sldId id="258" r:id="rId29"/>
    <p:sldId id="259" r:id="rId30"/>
    <p:sldId id="260" r:id="rId31"/>
    <p:sldId id="269" r:id="rId32"/>
    <p:sldId id="270" r:id="rId33"/>
    <p:sldId id="271" r:id="rId34"/>
    <p:sldId id="262" r:id="rId35"/>
    <p:sldId id="265" r:id="rId36"/>
    <p:sldId id="266" r:id="rId37"/>
    <p:sldId id="288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217EF4-54CE-42C1-8354-5338F907AD04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9F1B2C7-4357-4C79-91A1-A5F7A0A6DE07}">
      <dgm:prSet phldrT="[Text]"/>
      <dgm:spPr/>
      <dgm:t>
        <a:bodyPr/>
        <a:lstStyle/>
        <a:p>
          <a:r>
            <a:rPr lang="en-IN" dirty="0"/>
            <a:t>Managing Director</a:t>
          </a:r>
        </a:p>
      </dgm:t>
    </dgm:pt>
    <dgm:pt modelId="{15F1942C-5C53-4815-B043-02627606D972}" type="parTrans" cxnId="{C71B8333-E277-45E9-92F9-24CEFBD67ED9}">
      <dgm:prSet/>
      <dgm:spPr/>
      <dgm:t>
        <a:bodyPr/>
        <a:lstStyle/>
        <a:p>
          <a:endParaRPr lang="en-IN"/>
        </a:p>
      </dgm:t>
    </dgm:pt>
    <dgm:pt modelId="{4DC4EF37-733F-4712-934F-933AE1263FB9}" type="sibTrans" cxnId="{C71B8333-E277-45E9-92F9-24CEFBD67ED9}">
      <dgm:prSet/>
      <dgm:spPr/>
      <dgm:t>
        <a:bodyPr/>
        <a:lstStyle/>
        <a:p>
          <a:endParaRPr lang="en-IN"/>
        </a:p>
      </dgm:t>
    </dgm:pt>
    <dgm:pt modelId="{ED9C968E-7CFE-43AE-A5DC-A20E938BE6C7}">
      <dgm:prSet phldrT="[Text]"/>
      <dgm:spPr/>
      <dgm:t>
        <a:bodyPr/>
        <a:lstStyle/>
        <a:p>
          <a:r>
            <a:rPr lang="en-IN" dirty="0" smtClean="0"/>
            <a:t>Marketing Intern</a:t>
          </a:r>
          <a:endParaRPr lang="en-IN" dirty="0"/>
        </a:p>
      </dgm:t>
    </dgm:pt>
    <dgm:pt modelId="{39F7BAC4-30BF-4A69-8212-7A2E73F1B3DE}" type="parTrans" cxnId="{3803B4D4-62D5-454E-AAA4-F6DCA07851F4}">
      <dgm:prSet/>
      <dgm:spPr/>
      <dgm:t>
        <a:bodyPr/>
        <a:lstStyle/>
        <a:p>
          <a:endParaRPr lang="en-IN"/>
        </a:p>
      </dgm:t>
    </dgm:pt>
    <dgm:pt modelId="{8F85EF30-5998-4E30-9B23-DAAFD8441605}" type="sibTrans" cxnId="{3803B4D4-62D5-454E-AAA4-F6DCA07851F4}">
      <dgm:prSet/>
      <dgm:spPr/>
      <dgm:t>
        <a:bodyPr/>
        <a:lstStyle/>
        <a:p>
          <a:endParaRPr lang="en-IN"/>
        </a:p>
      </dgm:t>
    </dgm:pt>
    <dgm:pt modelId="{B57FA5FF-67E2-47DA-B35E-4BD6A5A033AA}">
      <dgm:prSet phldrT="[Text]"/>
      <dgm:spPr/>
      <dgm:t>
        <a:bodyPr/>
        <a:lstStyle/>
        <a:p>
          <a:r>
            <a:rPr lang="en-IN" dirty="0" smtClean="0"/>
            <a:t>Engineer</a:t>
          </a:r>
          <a:endParaRPr lang="en-IN" dirty="0"/>
        </a:p>
      </dgm:t>
    </dgm:pt>
    <dgm:pt modelId="{65A0AD75-66EE-40AC-9F6B-B7029A341B37}" type="parTrans" cxnId="{2F240E08-B45B-4506-9EED-C64C599F6FCC}">
      <dgm:prSet/>
      <dgm:spPr/>
      <dgm:t>
        <a:bodyPr/>
        <a:lstStyle/>
        <a:p>
          <a:endParaRPr lang="en-IN"/>
        </a:p>
      </dgm:t>
    </dgm:pt>
    <dgm:pt modelId="{3A2937BB-89F3-4163-8A00-B657C022A588}" type="sibTrans" cxnId="{2F240E08-B45B-4506-9EED-C64C599F6FCC}">
      <dgm:prSet/>
      <dgm:spPr/>
      <dgm:t>
        <a:bodyPr/>
        <a:lstStyle/>
        <a:p>
          <a:endParaRPr lang="en-IN"/>
        </a:p>
      </dgm:t>
    </dgm:pt>
    <dgm:pt modelId="{F093B539-A716-43A1-BDBF-820B7F038939}" type="pres">
      <dgm:prSet presAssocID="{4D217EF4-54CE-42C1-8354-5338F907AD04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F0E89729-196E-4ABE-92D6-0286A1C6F645}" type="pres">
      <dgm:prSet presAssocID="{09F1B2C7-4357-4C79-91A1-A5F7A0A6DE07}" presName="hierRoot1" presStyleCnt="0">
        <dgm:presLayoutVars>
          <dgm:hierBranch val="init"/>
        </dgm:presLayoutVars>
      </dgm:prSet>
      <dgm:spPr/>
    </dgm:pt>
    <dgm:pt modelId="{CE0BEEB3-F231-45DB-919C-FD8483D08485}" type="pres">
      <dgm:prSet presAssocID="{09F1B2C7-4357-4C79-91A1-A5F7A0A6DE07}" presName="rootComposite1" presStyleCnt="0"/>
      <dgm:spPr/>
    </dgm:pt>
    <dgm:pt modelId="{AB2D0C66-3BC7-4E36-8287-AF2A0955D9C6}" type="pres">
      <dgm:prSet presAssocID="{09F1B2C7-4357-4C79-91A1-A5F7A0A6DE07}" presName="rootText1" presStyleLbl="alignAcc1" presStyleIdx="0" presStyleCnt="0" custLinFactNeighborY="-23460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9EDCC45F-9ABA-44C6-8F69-CCF2942338BE}" type="pres">
      <dgm:prSet presAssocID="{09F1B2C7-4357-4C79-91A1-A5F7A0A6DE07}" presName="topArc1" presStyleLbl="parChTrans1D1" presStyleIdx="0" presStyleCnt="6"/>
      <dgm:spPr/>
    </dgm:pt>
    <dgm:pt modelId="{F6469B14-A434-4C35-BB01-496DBC92C938}" type="pres">
      <dgm:prSet presAssocID="{09F1B2C7-4357-4C79-91A1-A5F7A0A6DE07}" presName="bottomArc1" presStyleLbl="parChTrans1D1" presStyleIdx="1" presStyleCnt="6"/>
      <dgm:spPr/>
    </dgm:pt>
    <dgm:pt modelId="{FFDD2FF0-3C6E-4DC7-BC86-5386D7FC4D40}" type="pres">
      <dgm:prSet presAssocID="{09F1B2C7-4357-4C79-91A1-A5F7A0A6DE07}" presName="topConnNode1" presStyleLbl="node1" presStyleIdx="0" presStyleCnt="0"/>
      <dgm:spPr/>
      <dgm:t>
        <a:bodyPr/>
        <a:lstStyle/>
        <a:p>
          <a:endParaRPr lang="en-IN"/>
        </a:p>
      </dgm:t>
    </dgm:pt>
    <dgm:pt modelId="{5C5CD93F-521A-4464-A1E2-31D52C550D89}" type="pres">
      <dgm:prSet presAssocID="{09F1B2C7-4357-4C79-91A1-A5F7A0A6DE07}" presName="hierChild2" presStyleCnt="0"/>
      <dgm:spPr/>
    </dgm:pt>
    <dgm:pt modelId="{5C2C2C78-0D6F-40D5-AED2-17E24527E60D}" type="pres">
      <dgm:prSet presAssocID="{39F7BAC4-30BF-4A69-8212-7A2E73F1B3DE}" presName="Name28" presStyleLbl="parChTrans1D2" presStyleIdx="0" presStyleCnt="2"/>
      <dgm:spPr/>
      <dgm:t>
        <a:bodyPr/>
        <a:lstStyle/>
        <a:p>
          <a:endParaRPr lang="en-IN"/>
        </a:p>
      </dgm:t>
    </dgm:pt>
    <dgm:pt modelId="{C0FC2023-D49A-49E5-8169-09AD5A4FF631}" type="pres">
      <dgm:prSet presAssocID="{ED9C968E-7CFE-43AE-A5DC-A20E938BE6C7}" presName="hierRoot2" presStyleCnt="0">
        <dgm:presLayoutVars>
          <dgm:hierBranch val="init"/>
        </dgm:presLayoutVars>
      </dgm:prSet>
      <dgm:spPr/>
    </dgm:pt>
    <dgm:pt modelId="{85AAA20A-72F0-4F59-8C87-1E7F27184255}" type="pres">
      <dgm:prSet presAssocID="{ED9C968E-7CFE-43AE-A5DC-A20E938BE6C7}" presName="rootComposite2" presStyleCnt="0"/>
      <dgm:spPr/>
    </dgm:pt>
    <dgm:pt modelId="{32630FEC-AF6C-43F3-A594-4C12FE707584}" type="pres">
      <dgm:prSet presAssocID="{ED9C968E-7CFE-43AE-A5DC-A20E938BE6C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7240A718-906F-42AC-BA3F-801922586F98}" type="pres">
      <dgm:prSet presAssocID="{ED9C968E-7CFE-43AE-A5DC-A20E938BE6C7}" presName="topArc2" presStyleLbl="parChTrans1D1" presStyleIdx="2" presStyleCnt="6"/>
      <dgm:spPr/>
    </dgm:pt>
    <dgm:pt modelId="{A555321D-7C8A-40DD-B05E-E9F819CBA48B}" type="pres">
      <dgm:prSet presAssocID="{ED9C968E-7CFE-43AE-A5DC-A20E938BE6C7}" presName="bottomArc2" presStyleLbl="parChTrans1D1" presStyleIdx="3" presStyleCnt="6"/>
      <dgm:spPr/>
    </dgm:pt>
    <dgm:pt modelId="{A42B623B-A1EF-48F3-B93C-1C601B828C3D}" type="pres">
      <dgm:prSet presAssocID="{ED9C968E-7CFE-43AE-A5DC-A20E938BE6C7}" presName="topConnNode2" presStyleLbl="node2" presStyleIdx="0" presStyleCnt="0"/>
      <dgm:spPr/>
      <dgm:t>
        <a:bodyPr/>
        <a:lstStyle/>
        <a:p>
          <a:endParaRPr lang="en-IN"/>
        </a:p>
      </dgm:t>
    </dgm:pt>
    <dgm:pt modelId="{69DA53D6-5F28-44BA-8258-3C6726672779}" type="pres">
      <dgm:prSet presAssocID="{ED9C968E-7CFE-43AE-A5DC-A20E938BE6C7}" presName="hierChild4" presStyleCnt="0"/>
      <dgm:spPr/>
    </dgm:pt>
    <dgm:pt modelId="{872A78CE-4A87-4D88-A18C-B6D20662D509}" type="pres">
      <dgm:prSet presAssocID="{ED9C968E-7CFE-43AE-A5DC-A20E938BE6C7}" presName="hierChild5" presStyleCnt="0"/>
      <dgm:spPr/>
    </dgm:pt>
    <dgm:pt modelId="{FADEE773-AE08-4E69-83C1-B45430492AA4}" type="pres">
      <dgm:prSet presAssocID="{65A0AD75-66EE-40AC-9F6B-B7029A341B37}" presName="Name28" presStyleLbl="parChTrans1D2" presStyleIdx="1" presStyleCnt="2"/>
      <dgm:spPr/>
      <dgm:t>
        <a:bodyPr/>
        <a:lstStyle/>
        <a:p>
          <a:endParaRPr lang="en-IN"/>
        </a:p>
      </dgm:t>
    </dgm:pt>
    <dgm:pt modelId="{2543B8C5-783B-41C7-8D1C-E7603AAD70E0}" type="pres">
      <dgm:prSet presAssocID="{B57FA5FF-67E2-47DA-B35E-4BD6A5A033AA}" presName="hierRoot2" presStyleCnt="0">
        <dgm:presLayoutVars>
          <dgm:hierBranch val="init"/>
        </dgm:presLayoutVars>
      </dgm:prSet>
      <dgm:spPr/>
    </dgm:pt>
    <dgm:pt modelId="{BE96A8A4-B7B1-4037-B350-D1DDA69674AD}" type="pres">
      <dgm:prSet presAssocID="{B57FA5FF-67E2-47DA-B35E-4BD6A5A033AA}" presName="rootComposite2" presStyleCnt="0"/>
      <dgm:spPr/>
    </dgm:pt>
    <dgm:pt modelId="{67DCCCE7-BB67-4E56-BDCB-C48B4ECB4B65}" type="pres">
      <dgm:prSet presAssocID="{B57FA5FF-67E2-47DA-B35E-4BD6A5A033AA}" presName="rootText2" presStyleLbl="alignAcc1" presStyleIdx="0" presStyleCnt="0" custLinFactNeighborX="53" custLinFactNeighborY="-42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22262DFC-CFB9-42EA-8289-51AD288C6A85}" type="pres">
      <dgm:prSet presAssocID="{B57FA5FF-67E2-47DA-B35E-4BD6A5A033AA}" presName="topArc2" presStyleLbl="parChTrans1D1" presStyleIdx="4" presStyleCnt="6"/>
      <dgm:spPr/>
    </dgm:pt>
    <dgm:pt modelId="{1C343F0D-1923-411A-A393-8DC29AF686A4}" type="pres">
      <dgm:prSet presAssocID="{B57FA5FF-67E2-47DA-B35E-4BD6A5A033AA}" presName="bottomArc2" presStyleLbl="parChTrans1D1" presStyleIdx="5" presStyleCnt="6"/>
      <dgm:spPr/>
    </dgm:pt>
    <dgm:pt modelId="{7F123B35-C0BD-4026-B47B-4EF55387DBB9}" type="pres">
      <dgm:prSet presAssocID="{B57FA5FF-67E2-47DA-B35E-4BD6A5A033AA}" presName="topConnNode2" presStyleLbl="node2" presStyleIdx="0" presStyleCnt="0"/>
      <dgm:spPr/>
      <dgm:t>
        <a:bodyPr/>
        <a:lstStyle/>
        <a:p>
          <a:endParaRPr lang="en-IN"/>
        </a:p>
      </dgm:t>
    </dgm:pt>
    <dgm:pt modelId="{7C2F98A6-53DE-42B0-939D-AB92D8B883F4}" type="pres">
      <dgm:prSet presAssocID="{B57FA5FF-67E2-47DA-B35E-4BD6A5A033AA}" presName="hierChild4" presStyleCnt="0"/>
      <dgm:spPr/>
    </dgm:pt>
    <dgm:pt modelId="{AE21E99C-8A99-4AAA-A5B5-6FC7B6225604}" type="pres">
      <dgm:prSet presAssocID="{B57FA5FF-67E2-47DA-B35E-4BD6A5A033AA}" presName="hierChild5" presStyleCnt="0"/>
      <dgm:spPr/>
    </dgm:pt>
    <dgm:pt modelId="{81F19EC8-0C94-4B55-8500-18D6FC5F6954}" type="pres">
      <dgm:prSet presAssocID="{09F1B2C7-4357-4C79-91A1-A5F7A0A6DE07}" presName="hierChild3" presStyleCnt="0"/>
      <dgm:spPr/>
    </dgm:pt>
  </dgm:ptLst>
  <dgm:cxnLst>
    <dgm:cxn modelId="{1D0435EC-03B9-480D-91B4-2B79551DB6CF}" type="presOf" srcId="{09F1B2C7-4357-4C79-91A1-A5F7A0A6DE07}" destId="{AB2D0C66-3BC7-4E36-8287-AF2A0955D9C6}" srcOrd="0" destOrd="0" presId="urn:microsoft.com/office/officeart/2008/layout/HalfCircleOrganizationChart"/>
    <dgm:cxn modelId="{9A6535CC-C62D-45BA-A56E-9D7AFF7D158B}" type="presOf" srcId="{65A0AD75-66EE-40AC-9F6B-B7029A341B37}" destId="{FADEE773-AE08-4E69-83C1-B45430492AA4}" srcOrd="0" destOrd="0" presId="urn:microsoft.com/office/officeart/2008/layout/HalfCircleOrganizationChart"/>
    <dgm:cxn modelId="{559D6704-9B09-4082-96DE-32056B94D5DF}" type="presOf" srcId="{ED9C968E-7CFE-43AE-A5DC-A20E938BE6C7}" destId="{A42B623B-A1EF-48F3-B93C-1C601B828C3D}" srcOrd="1" destOrd="0" presId="urn:microsoft.com/office/officeart/2008/layout/HalfCircleOrganizationChart"/>
    <dgm:cxn modelId="{2F240E08-B45B-4506-9EED-C64C599F6FCC}" srcId="{09F1B2C7-4357-4C79-91A1-A5F7A0A6DE07}" destId="{B57FA5FF-67E2-47DA-B35E-4BD6A5A033AA}" srcOrd="1" destOrd="0" parTransId="{65A0AD75-66EE-40AC-9F6B-B7029A341B37}" sibTransId="{3A2937BB-89F3-4163-8A00-B657C022A588}"/>
    <dgm:cxn modelId="{8A89985F-2E72-493D-B9E0-7670CAA35318}" type="presOf" srcId="{09F1B2C7-4357-4C79-91A1-A5F7A0A6DE07}" destId="{FFDD2FF0-3C6E-4DC7-BC86-5386D7FC4D40}" srcOrd="1" destOrd="0" presId="urn:microsoft.com/office/officeart/2008/layout/HalfCircleOrganizationChart"/>
    <dgm:cxn modelId="{96F3920E-4A4E-40E7-B63C-394D6CCF9D29}" type="presOf" srcId="{B57FA5FF-67E2-47DA-B35E-4BD6A5A033AA}" destId="{67DCCCE7-BB67-4E56-BDCB-C48B4ECB4B65}" srcOrd="0" destOrd="0" presId="urn:microsoft.com/office/officeart/2008/layout/HalfCircleOrganizationChart"/>
    <dgm:cxn modelId="{92EE9791-7ED6-47F3-938A-A05D87D8F76F}" type="presOf" srcId="{4D217EF4-54CE-42C1-8354-5338F907AD04}" destId="{F093B539-A716-43A1-BDBF-820B7F038939}" srcOrd="0" destOrd="0" presId="urn:microsoft.com/office/officeart/2008/layout/HalfCircleOrganizationChart"/>
    <dgm:cxn modelId="{3803B4D4-62D5-454E-AAA4-F6DCA07851F4}" srcId="{09F1B2C7-4357-4C79-91A1-A5F7A0A6DE07}" destId="{ED9C968E-7CFE-43AE-A5DC-A20E938BE6C7}" srcOrd="0" destOrd="0" parTransId="{39F7BAC4-30BF-4A69-8212-7A2E73F1B3DE}" sibTransId="{8F85EF30-5998-4E30-9B23-DAAFD8441605}"/>
    <dgm:cxn modelId="{E40D9DD5-40FD-437B-8847-D9C6FE96A863}" type="presOf" srcId="{B57FA5FF-67E2-47DA-B35E-4BD6A5A033AA}" destId="{7F123B35-C0BD-4026-B47B-4EF55387DBB9}" srcOrd="1" destOrd="0" presId="urn:microsoft.com/office/officeart/2008/layout/HalfCircleOrganizationChart"/>
    <dgm:cxn modelId="{D1030537-7143-441B-A763-5C23835C1370}" type="presOf" srcId="{ED9C968E-7CFE-43AE-A5DC-A20E938BE6C7}" destId="{32630FEC-AF6C-43F3-A594-4C12FE707584}" srcOrd="0" destOrd="0" presId="urn:microsoft.com/office/officeart/2008/layout/HalfCircleOrganizationChart"/>
    <dgm:cxn modelId="{C71B8333-E277-45E9-92F9-24CEFBD67ED9}" srcId="{4D217EF4-54CE-42C1-8354-5338F907AD04}" destId="{09F1B2C7-4357-4C79-91A1-A5F7A0A6DE07}" srcOrd="0" destOrd="0" parTransId="{15F1942C-5C53-4815-B043-02627606D972}" sibTransId="{4DC4EF37-733F-4712-934F-933AE1263FB9}"/>
    <dgm:cxn modelId="{FEADD018-D74D-427E-8750-B197B9F37E94}" type="presOf" srcId="{39F7BAC4-30BF-4A69-8212-7A2E73F1B3DE}" destId="{5C2C2C78-0D6F-40D5-AED2-17E24527E60D}" srcOrd="0" destOrd="0" presId="urn:microsoft.com/office/officeart/2008/layout/HalfCircleOrganizationChart"/>
    <dgm:cxn modelId="{D31AFC9E-0FF3-4B7B-99A7-CE91739A15D9}" type="presParOf" srcId="{F093B539-A716-43A1-BDBF-820B7F038939}" destId="{F0E89729-196E-4ABE-92D6-0286A1C6F645}" srcOrd="0" destOrd="0" presId="urn:microsoft.com/office/officeart/2008/layout/HalfCircleOrganizationChart"/>
    <dgm:cxn modelId="{2BA3DC07-929B-4C56-BE27-2FC6CCE2D773}" type="presParOf" srcId="{F0E89729-196E-4ABE-92D6-0286A1C6F645}" destId="{CE0BEEB3-F231-45DB-919C-FD8483D08485}" srcOrd="0" destOrd="0" presId="urn:microsoft.com/office/officeart/2008/layout/HalfCircleOrganizationChart"/>
    <dgm:cxn modelId="{3BFBA521-7C0A-4ACC-89AB-AC03D610C0C1}" type="presParOf" srcId="{CE0BEEB3-F231-45DB-919C-FD8483D08485}" destId="{AB2D0C66-3BC7-4E36-8287-AF2A0955D9C6}" srcOrd="0" destOrd="0" presId="urn:microsoft.com/office/officeart/2008/layout/HalfCircleOrganizationChart"/>
    <dgm:cxn modelId="{5BDBAA90-2789-4BC2-8EEB-C3A0D2AE7D96}" type="presParOf" srcId="{CE0BEEB3-F231-45DB-919C-FD8483D08485}" destId="{9EDCC45F-9ABA-44C6-8F69-CCF2942338BE}" srcOrd="1" destOrd="0" presId="urn:microsoft.com/office/officeart/2008/layout/HalfCircleOrganizationChart"/>
    <dgm:cxn modelId="{CF2C3D25-783F-4BFB-A91A-ACA0D8EB8391}" type="presParOf" srcId="{CE0BEEB3-F231-45DB-919C-FD8483D08485}" destId="{F6469B14-A434-4C35-BB01-496DBC92C938}" srcOrd="2" destOrd="0" presId="urn:microsoft.com/office/officeart/2008/layout/HalfCircleOrganizationChart"/>
    <dgm:cxn modelId="{352638CD-6EE1-45DB-8B59-2271A25EE9E2}" type="presParOf" srcId="{CE0BEEB3-F231-45DB-919C-FD8483D08485}" destId="{FFDD2FF0-3C6E-4DC7-BC86-5386D7FC4D40}" srcOrd="3" destOrd="0" presId="urn:microsoft.com/office/officeart/2008/layout/HalfCircleOrganizationChart"/>
    <dgm:cxn modelId="{1F8088F2-35F6-4EA8-A3DF-5F8F418DF0D8}" type="presParOf" srcId="{F0E89729-196E-4ABE-92D6-0286A1C6F645}" destId="{5C5CD93F-521A-4464-A1E2-31D52C550D89}" srcOrd="1" destOrd="0" presId="urn:microsoft.com/office/officeart/2008/layout/HalfCircleOrganizationChart"/>
    <dgm:cxn modelId="{71C9329D-1EE8-438B-A2D6-BBCD0CC2272A}" type="presParOf" srcId="{5C5CD93F-521A-4464-A1E2-31D52C550D89}" destId="{5C2C2C78-0D6F-40D5-AED2-17E24527E60D}" srcOrd="0" destOrd="0" presId="urn:microsoft.com/office/officeart/2008/layout/HalfCircleOrganizationChart"/>
    <dgm:cxn modelId="{435AA253-5659-49E0-A7BA-7DC03CBCE473}" type="presParOf" srcId="{5C5CD93F-521A-4464-A1E2-31D52C550D89}" destId="{C0FC2023-D49A-49E5-8169-09AD5A4FF631}" srcOrd="1" destOrd="0" presId="urn:microsoft.com/office/officeart/2008/layout/HalfCircleOrganizationChart"/>
    <dgm:cxn modelId="{A473A078-1F2F-4B7B-9A05-02FEDAC20162}" type="presParOf" srcId="{C0FC2023-D49A-49E5-8169-09AD5A4FF631}" destId="{85AAA20A-72F0-4F59-8C87-1E7F27184255}" srcOrd="0" destOrd="0" presId="urn:microsoft.com/office/officeart/2008/layout/HalfCircleOrganizationChart"/>
    <dgm:cxn modelId="{42E2BA5D-8628-4B54-8DA9-C6B7E0D5E807}" type="presParOf" srcId="{85AAA20A-72F0-4F59-8C87-1E7F27184255}" destId="{32630FEC-AF6C-43F3-A594-4C12FE707584}" srcOrd="0" destOrd="0" presId="urn:microsoft.com/office/officeart/2008/layout/HalfCircleOrganizationChart"/>
    <dgm:cxn modelId="{F9FBC4DD-332B-4916-A0D9-F367A4E01F43}" type="presParOf" srcId="{85AAA20A-72F0-4F59-8C87-1E7F27184255}" destId="{7240A718-906F-42AC-BA3F-801922586F98}" srcOrd="1" destOrd="0" presId="urn:microsoft.com/office/officeart/2008/layout/HalfCircleOrganizationChart"/>
    <dgm:cxn modelId="{1A60E66D-FF8B-45B6-A21B-3C9BAED894BC}" type="presParOf" srcId="{85AAA20A-72F0-4F59-8C87-1E7F27184255}" destId="{A555321D-7C8A-40DD-B05E-E9F819CBA48B}" srcOrd="2" destOrd="0" presId="urn:microsoft.com/office/officeart/2008/layout/HalfCircleOrganizationChart"/>
    <dgm:cxn modelId="{E17D4EDC-DCB0-4F1D-B2D4-9F2F26F54AD8}" type="presParOf" srcId="{85AAA20A-72F0-4F59-8C87-1E7F27184255}" destId="{A42B623B-A1EF-48F3-B93C-1C601B828C3D}" srcOrd="3" destOrd="0" presId="urn:microsoft.com/office/officeart/2008/layout/HalfCircleOrganizationChart"/>
    <dgm:cxn modelId="{E7180487-E89D-40F2-937D-D1FD1EF78233}" type="presParOf" srcId="{C0FC2023-D49A-49E5-8169-09AD5A4FF631}" destId="{69DA53D6-5F28-44BA-8258-3C6726672779}" srcOrd="1" destOrd="0" presId="urn:microsoft.com/office/officeart/2008/layout/HalfCircleOrganizationChart"/>
    <dgm:cxn modelId="{DFAECC9A-1824-4FF1-9E39-68D418BD8774}" type="presParOf" srcId="{C0FC2023-D49A-49E5-8169-09AD5A4FF631}" destId="{872A78CE-4A87-4D88-A18C-B6D20662D509}" srcOrd="2" destOrd="0" presId="urn:microsoft.com/office/officeart/2008/layout/HalfCircleOrganizationChart"/>
    <dgm:cxn modelId="{739BDF6F-F359-4015-AB44-3C194FDFDCD9}" type="presParOf" srcId="{5C5CD93F-521A-4464-A1E2-31D52C550D89}" destId="{FADEE773-AE08-4E69-83C1-B45430492AA4}" srcOrd="2" destOrd="0" presId="urn:microsoft.com/office/officeart/2008/layout/HalfCircleOrganizationChart"/>
    <dgm:cxn modelId="{01E3E7EC-74E4-4F75-B5FA-1859299CFE80}" type="presParOf" srcId="{5C5CD93F-521A-4464-A1E2-31D52C550D89}" destId="{2543B8C5-783B-41C7-8D1C-E7603AAD70E0}" srcOrd="3" destOrd="0" presId="urn:microsoft.com/office/officeart/2008/layout/HalfCircleOrganizationChart"/>
    <dgm:cxn modelId="{60706131-C565-42B8-AE13-7741A133A908}" type="presParOf" srcId="{2543B8C5-783B-41C7-8D1C-E7603AAD70E0}" destId="{BE96A8A4-B7B1-4037-B350-D1DDA69674AD}" srcOrd="0" destOrd="0" presId="urn:microsoft.com/office/officeart/2008/layout/HalfCircleOrganizationChart"/>
    <dgm:cxn modelId="{352D6202-205F-4E4C-A55A-23F80CACB205}" type="presParOf" srcId="{BE96A8A4-B7B1-4037-B350-D1DDA69674AD}" destId="{67DCCCE7-BB67-4E56-BDCB-C48B4ECB4B65}" srcOrd="0" destOrd="0" presId="urn:microsoft.com/office/officeart/2008/layout/HalfCircleOrganizationChart"/>
    <dgm:cxn modelId="{185E0381-442C-4610-B3C0-8170E2419750}" type="presParOf" srcId="{BE96A8A4-B7B1-4037-B350-D1DDA69674AD}" destId="{22262DFC-CFB9-42EA-8289-51AD288C6A85}" srcOrd="1" destOrd="0" presId="urn:microsoft.com/office/officeart/2008/layout/HalfCircleOrganizationChart"/>
    <dgm:cxn modelId="{F29B528A-CA13-492D-A3AC-3F459916297B}" type="presParOf" srcId="{BE96A8A4-B7B1-4037-B350-D1DDA69674AD}" destId="{1C343F0D-1923-411A-A393-8DC29AF686A4}" srcOrd="2" destOrd="0" presId="urn:microsoft.com/office/officeart/2008/layout/HalfCircleOrganizationChart"/>
    <dgm:cxn modelId="{E8C7EE4B-C3CB-42D4-B3AB-3A2A17A37214}" type="presParOf" srcId="{BE96A8A4-B7B1-4037-B350-D1DDA69674AD}" destId="{7F123B35-C0BD-4026-B47B-4EF55387DBB9}" srcOrd="3" destOrd="0" presId="urn:microsoft.com/office/officeart/2008/layout/HalfCircleOrganizationChart"/>
    <dgm:cxn modelId="{05C5ACE7-247F-4A60-B165-5F3A889B0684}" type="presParOf" srcId="{2543B8C5-783B-41C7-8D1C-E7603AAD70E0}" destId="{7C2F98A6-53DE-42B0-939D-AB92D8B883F4}" srcOrd="1" destOrd="0" presId="urn:microsoft.com/office/officeart/2008/layout/HalfCircleOrganizationChart"/>
    <dgm:cxn modelId="{80031209-47F3-4072-9EF6-276C82E4DC46}" type="presParOf" srcId="{2543B8C5-783B-41C7-8D1C-E7603AAD70E0}" destId="{AE21E99C-8A99-4AAA-A5B5-6FC7B6225604}" srcOrd="2" destOrd="0" presId="urn:microsoft.com/office/officeart/2008/layout/HalfCircleOrganizationChart"/>
    <dgm:cxn modelId="{880FE2B2-AD6C-4FF5-B928-9D8E477AC8C1}" type="presParOf" srcId="{F0E89729-196E-4ABE-92D6-0286A1C6F645}" destId="{81F19EC8-0C94-4B55-8500-18D6FC5F6954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228EE-C68A-4CCD-BE20-13AD207DDAFF}" type="datetimeFigureOut">
              <a:rPr lang="en-IN" smtClean="0"/>
              <a:t>05-11-2016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2486A-D77E-4643-855A-DE5441C5E8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547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654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86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888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701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04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336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621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884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358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320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498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435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343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413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4268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081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91077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01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303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602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916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11330665" y="6251677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chemeClr val="lt1"/>
                </a:solidFill>
              </a:rPr>
              <a:pPr/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658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buFont typeface="Playfair Display"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buSzPct val="100000"/>
              <a:buFont typeface="Playfair Display"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buSzPct val="100000"/>
              <a:buFont typeface="Playfair Display"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buSzPct val="100000"/>
              <a:buFont typeface="Playfair Display"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buSzPct val="100000"/>
              <a:buFont typeface="Playfair Display"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buSzPct val="100000"/>
              <a:buFont typeface="Playfair Display"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buSzPct val="100000"/>
              <a:buFont typeface="Playfair Display"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buSzPct val="100000"/>
              <a:buFont typeface="Playfair Display"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buSzPct val="100000"/>
              <a:buFont typeface="Playfair Display"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11330665" y="6251677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chemeClr val="lt1"/>
                </a:solidFill>
              </a:rPr>
              <a:pPr/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5198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5169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938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956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266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230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091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58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37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544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41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007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file:///C:\Users\tsani\Desktop\image\disq_super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6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3600" dirty="0" smtClean="0">
                <a:latin typeface="Arial Black" panose="020B0A04020102020204" pitchFamily="34" charset="0"/>
              </a:rPr>
              <a:t>Idea Presentation: </a:t>
            </a:r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en-IN" sz="3600" dirty="0" err="1">
                <a:latin typeface="Arial" panose="020B0604020202020204" pitchFamily="34" charset="0"/>
                <a:cs typeface="Arial" panose="020B0604020202020204" pitchFamily="34" charset="0"/>
              </a:rPr>
              <a:t>Karve</a:t>
            </a:r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3600" dirty="0">
              <a:latin typeface="Arial Black" panose="020B0A04020102020204" pitchFamily="34" charset="0"/>
            </a:endParaRPr>
          </a:p>
        </p:txBody>
      </p:sp>
      <p:sp>
        <p:nvSpPr>
          <p:cNvPr id="5" name="Shape 58"/>
          <p:cNvSpPr txBox="1">
            <a:spLocks/>
          </p:cNvSpPr>
          <p:nvPr/>
        </p:nvSpPr>
        <p:spPr>
          <a:xfrm>
            <a:off x="459000" y="317067"/>
            <a:ext cx="11274000" cy="4048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IN" sz="2000" dirty="0" smtClean="0">
                <a:latin typeface="Arial Black" panose="020B0A04020102020204" pitchFamily="34" charset="0"/>
              </a:rPr>
              <a:t>Theme: </a:t>
            </a:r>
            <a:r>
              <a:rPr lang="en-IN" sz="2000" dirty="0" smtClean="0">
                <a:latin typeface="3ds Light" panose="02000503020000020004" pitchFamily="50" charset="0"/>
              </a:rPr>
              <a:t>Citizen Empowerment</a:t>
            </a:r>
          </a:p>
          <a:p>
            <a:pPr>
              <a:spcBef>
                <a:spcPts val="0"/>
              </a:spcBef>
            </a:pPr>
            <a:endParaRPr lang="en-IN" sz="2000" dirty="0" smtClean="0">
              <a:latin typeface="Arial Black" panose="020B0A04020102020204" pitchFamily="34" charset="0"/>
            </a:endParaRPr>
          </a:p>
          <a:p>
            <a:pPr>
              <a:spcBef>
                <a:spcPts val="0"/>
              </a:spcBef>
            </a:pPr>
            <a:r>
              <a:rPr lang="en-IN" sz="2000" dirty="0" smtClean="0">
                <a:latin typeface="Arial Black" panose="020B0A04020102020204" pitchFamily="34" charset="0"/>
              </a:rPr>
              <a:t>Challenge: </a:t>
            </a:r>
            <a:r>
              <a:rPr lang="en-IN" sz="2000" dirty="0" smtClean="0">
                <a:latin typeface="3ds Light" panose="02000503020000020004" pitchFamily="50" charset="0"/>
              </a:rPr>
              <a:t>Detecting changing landscapes</a:t>
            </a:r>
          </a:p>
          <a:p>
            <a:pPr>
              <a:spcBef>
                <a:spcPts val="0"/>
              </a:spcBef>
            </a:pPr>
            <a:endParaRPr lang="en-IN" sz="2000" dirty="0" smtClean="0">
              <a:latin typeface="Arial Black" panose="020B0A04020102020204" pitchFamily="34" charset="0"/>
            </a:endParaRPr>
          </a:p>
          <a:p>
            <a:pPr>
              <a:spcBef>
                <a:spcPts val="0"/>
              </a:spcBef>
            </a:pPr>
            <a:endParaRPr lang="en-IN" sz="2000" dirty="0" smtClean="0">
              <a:latin typeface="Arial Black" panose="020B0A04020102020204" pitchFamily="34" charset="0"/>
            </a:endParaRPr>
          </a:p>
          <a:p>
            <a:pPr>
              <a:spcBef>
                <a:spcPts val="0"/>
              </a:spcBef>
            </a:pPr>
            <a:r>
              <a:rPr lang="en-IN" sz="2000" dirty="0" smtClean="0">
                <a:latin typeface="Arial Black" panose="020B0A04020102020204" pitchFamily="34" charset="0"/>
              </a:rPr>
              <a:t>Team : </a:t>
            </a:r>
            <a:r>
              <a:rPr lang="en-IN" sz="2000" dirty="0" smtClean="0">
                <a:latin typeface="3ds Light" panose="02000503020000020004" pitchFamily="50" charset="0"/>
              </a:rPr>
              <a:t>20</a:t>
            </a:r>
          </a:p>
          <a:p>
            <a:pPr>
              <a:spcBef>
                <a:spcPts val="0"/>
              </a:spcBef>
            </a:pPr>
            <a:endParaRPr lang="en-IN" sz="2400" dirty="0" smtClean="0"/>
          </a:p>
          <a:p>
            <a:pPr>
              <a:spcBef>
                <a:spcPts val="0"/>
              </a:spcBef>
            </a:pPr>
            <a:endParaRPr lang="en-IN" sz="2400" dirty="0"/>
          </a:p>
        </p:txBody>
      </p:sp>
      <p:sp>
        <p:nvSpPr>
          <p:cNvPr id="6" name="Shape 59"/>
          <p:cNvSpPr txBox="1">
            <a:spLocks/>
          </p:cNvSpPr>
          <p:nvPr/>
        </p:nvSpPr>
        <p:spPr>
          <a:xfrm>
            <a:off x="459000" y="4365867"/>
            <a:ext cx="11274000" cy="24920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" sz="1867" dirty="0" smtClean="0"/>
              <a:t>By: </a:t>
            </a:r>
          </a:p>
          <a:p>
            <a:pPr algn="ctr">
              <a:spcBef>
                <a:spcPts val="0"/>
              </a:spcBef>
            </a:pPr>
            <a:r>
              <a:rPr lang="en" sz="1867" dirty="0" smtClean="0"/>
              <a:t>    Rishita Ghosh</a:t>
            </a:r>
          </a:p>
          <a:p>
            <a:pPr algn="ctr">
              <a:spcBef>
                <a:spcPts val="0"/>
              </a:spcBef>
            </a:pPr>
            <a:r>
              <a:rPr lang="en" sz="1867" dirty="0" smtClean="0"/>
              <a:t>      Venkat Maram</a:t>
            </a:r>
          </a:p>
          <a:p>
            <a:pPr algn="ctr">
              <a:spcBef>
                <a:spcPts val="0"/>
              </a:spcBef>
            </a:pPr>
            <a:r>
              <a:rPr lang="en" sz="1867" dirty="0" smtClean="0"/>
              <a:t>      Vikash Chandra Singh</a:t>
            </a:r>
          </a:p>
          <a:p>
            <a:pPr algn="ctr">
              <a:spcBef>
                <a:spcPts val="0"/>
              </a:spcBef>
            </a:pPr>
            <a:r>
              <a:rPr lang="en" sz="1867" dirty="0" smtClean="0"/>
              <a:t>      Vinit Dhamale</a:t>
            </a:r>
          </a:p>
          <a:p>
            <a:pPr algn="ctr">
              <a:spcBef>
                <a:spcPts val="0"/>
              </a:spcBef>
            </a:pPr>
            <a:r>
              <a:rPr lang="en" sz="1867" dirty="0" smtClean="0"/>
              <a:t>    Aniruddh T.S</a:t>
            </a:r>
          </a:p>
          <a:p>
            <a:pPr algn="ctr">
              <a:spcBef>
                <a:spcPts val="0"/>
              </a:spcBef>
            </a:pPr>
            <a:r>
              <a:rPr lang="en" sz="1867" dirty="0"/>
              <a:t> </a:t>
            </a:r>
            <a:r>
              <a:rPr lang="en" sz="1867" dirty="0" smtClean="0"/>
              <a:t>   Bonny </a:t>
            </a:r>
            <a:r>
              <a:rPr lang="en" sz="1867" dirty="0"/>
              <a:t>Dave</a:t>
            </a:r>
          </a:p>
        </p:txBody>
      </p:sp>
    </p:spTree>
    <p:extLst>
      <p:ext uri="{BB962C8B-B14F-4D97-AF65-F5344CB8AC3E}">
        <p14:creationId xmlns:p14="http://schemas.microsoft.com/office/powerpoint/2010/main" val="269362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Unclassified data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 descr="C:\Users\tsani\Desktop\image\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7" y="1556792"/>
            <a:ext cx="7546145" cy="507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191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Classified data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C:\Users\tsani\Desktop\image\Untitled.png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556793"/>
            <a:ext cx="9143999" cy="524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081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Signature File</a:t>
            </a:r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988840"/>
            <a:ext cx="7632848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020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Subset</a:t>
            </a:r>
            <a:endParaRPr lang="en-IN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47" b="31243"/>
          <a:stretch/>
        </p:blipFill>
        <p:spPr bwMode="auto">
          <a:xfrm>
            <a:off x="2706396" y="1478256"/>
            <a:ext cx="3982270" cy="4787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8999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Vegetation Interpretation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7379801"/>
              </p:ext>
            </p:extLst>
          </p:nvPr>
        </p:nvGraphicFramePr>
        <p:xfrm>
          <a:off x="2567609" y="1844819"/>
          <a:ext cx="6984775" cy="3912759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2019694"/>
                <a:gridCol w="2945387"/>
                <a:gridCol w="1009847"/>
                <a:gridCol w="1009847"/>
              </a:tblGrid>
              <a:tr h="542781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Number of Pixels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 smtClean="0">
                          <a:effectLst/>
                        </a:rPr>
                        <a:t>Area </a:t>
                      </a:r>
                      <a:r>
                        <a:rPr lang="en-IN" sz="1100" u="none" strike="noStrike" dirty="0" err="1" smtClean="0">
                          <a:effectLst/>
                        </a:rPr>
                        <a:t>sq</a:t>
                      </a:r>
                      <a:r>
                        <a:rPr lang="en-IN" sz="1100" u="none" strike="noStrike" dirty="0" smtClean="0">
                          <a:effectLst/>
                        </a:rPr>
                        <a:t> m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%area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4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29003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Unclassified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725075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1.821665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44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207696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FARM 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5192400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13.04529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44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179529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SMALL FOREST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4488225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11.27613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44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336316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SHRUBS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8407900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21.12385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44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661599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STRESSED VEGITATION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16539975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41.55472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44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66112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FARM 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1652800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4.152464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44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8226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FARM 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205650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0.516671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44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103634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sandy area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2590850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6.509203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44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1592115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39802875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6603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Source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Any multi spectral data (with NIR band)</a:t>
            </a:r>
          </a:p>
          <a:p>
            <a:r>
              <a:rPr lang="en-IN" dirty="0" smtClean="0"/>
              <a:t>NRSC can provide </a:t>
            </a:r>
            <a:r>
              <a:rPr lang="en-IN" dirty="0" err="1" smtClean="0"/>
              <a:t>Resourcesat</a:t>
            </a:r>
            <a:r>
              <a:rPr lang="en-IN" dirty="0" smtClean="0"/>
              <a:t> 2 (</a:t>
            </a:r>
            <a:r>
              <a:rPr lang="en-IN" dirty="0" err="1" smtClean="0"/>
              <a:t>liss</a:t>
            </a:r>
            <a:r>
              <a:rPr lang="en-IN" dirty="0" smtClean="0"/>
              <a:t> 3 or 4 sensor data) images for vegetation interpretation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798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16861"/>
            <a:ext cx="8911687" cy="1280890"/>
          </a:xfrm>
        </p:spPr>
        <p:txBody>
          <a:bodyPr>
            <a:normAutofit/>
          </a:bodyPr>
          <a:lstStyle/>
          <a:p>
            <a:r>
              <a:rPr lang="en-IN" dirty="0" smtClean="0"/>
              <a:t>What we can do?</a:t>
            </a:r>
            <a:br>
              <a:rPr lang="en-IN" dirty="0" smtClean="0"/>
            </a:br>
            <a:r>
              <a:rPr lang="en-IN" dirty="0"/>
              <a:t>	</a:t>
            </a:r>
            <a:r>
              <a:rPr lang="en-IN" dirty="0" smtClean="0"/>
              <a:t>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836713"/>
            <a:ext cx="7787208" cy="5289451"/>
          </a:xfrm>
        </p:spPr>
        <p:txBody>
          <a:bodyPr>
            <a:normAutofit/>
          </a:bodyPr>
          <a:lstStyle/>
          <a:p>
            <a:r>
              <a:rPr lang="en-IN" dirty="0" smtClean="0"/>
              <a:t>Crop health monitoring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Hazard warning </a:t>
            </a:r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Crop yield estimation </a:t>
            </a:r>
          </a:p>
          <a:p>
            <a:endParaRPr lang="en-IN" dirty="0" smtClean="0"/>
          </a:p>
          <a:p>
            <a:endParaRPr lang="en-IN" dirty="0"/>
          </a:p>
        </p:txBody>
      </p:sp>
      <p:pic>
        <p:nvPicPr>
          <p:cNvPr id="3074" name="Picture 2" descr="C:\Program Files (x86)\Microsoft Office\MEDIA\CAGCAT10\j0233312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4625664"/>
            <a:ext cx="1584176" cy="161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Program Files (x86)\Microsoft Office\MEDIA\CAGCAT10\j0195812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2565306"/>
            <a:ext cx="1800200" cy="185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Program Files (x86)\Microsoft Office\MEDIA\CAGCAT10\j0240719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052736"/>
            <a:ext cx="1368152" cy="121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93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95600" y="548680"/>
            <a:ext cx="1584176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Satellite image</a:t>
            </a:r>
            <a:endParaRPr lang="en-IN" dirty="0"/>
          </a:p>
        </p:txBody>
      </p:sp>
      <p:sp>
        <p:nvSpPr>
          <p:cNvPr id="3" name="Freeform 2"/>
          <p:cNvSpPr/>
          <p:nvPr/>
        </p:nvSpPr>
        <p:spPr>
          <a:xfrm>
            <a:off x="8119539" y="436389"/>
            <a:ext cx="1385455" cy="1565563"/>
          </a:xfrm>
          <a:custGeom>
            <a:avLst/>
            <a:gdLst>
              <a:gd name="connsiteX0" fmla="*/ 332509 w 1385455"/>
              <a:gd name="connsiteY0" fmla="*/ 55418 h 1565563"/>
              <a:gd name="connsiteX1" fmla="*/ 332509 w 1385455"/>
              <a:gd name="connsiteY1" fmla="*/ 55418 h 1565563"/>
              <a:gd name="connsiteX2" fmla="*/ 498764 w 1385455"/>
              <a:gd name="connsiteY2" fmla="*/ 193963 h 1565563"/>
              <a:gd name="connsiteX3" fmla="*/ 581891 w 1385455"/>
              <a:gd name="connsiteY3" fmla="*/ 263236 h 1565563"/>
              <a:gd name="connsiteX4" fmla="*/ 789709 w 1385455"/>
              <a:gd name="connsiteY4" fmla="*/ 387927 h 1565563"/>
              <a:gd name="connsiteX5" fmla="*/ 886691 w 1385455"/>
              <a:gd name="connsiteY5" fmla="*/ 471054 h 1565563"/>
              <a:gd name="connsiteX6" fmla="*/ 1039091 w 1385455"/>
              <a:gd name="connsiteY6" fmla="*/ 554181 h 1565563"/>
              <a:gd name="connsiteX7" fmla="*/ 1122219 w 1385455"/>
              <a:gd name="connsiteY7" fmla="*/ 637309 h 1565563"/>
              <a:gd name="connsiteX8" fmla="*/ 1233055 w 1385455"/>
              <a:gd name="connsiteY8" fmla="*/ 720436 h 1565563"/>
              <a:gd name="connsiteX9" fmla="*/ 1316182 w 1385455"/>
              <a:gd name="connsiteY9" fmla="*/ 789709 h 1565563"/>
              <a:gd name="connsiteX10" fmla="*/ 1385455 w 1385455"/>
              <a:gd name="connsiteY10" fmla="*/ 914400 h 1565563"/>
              <a:gd name="connsiteX11" fmla="*/ 1371600 w 1385455"/>
              <a:gd name="connsiteY11" fmla="*/ 1080654 h 1565563"/>
              <a:gd name="connsiteX12" fmla="*/ 1288473 w 1385455"/>
              <a:gd name="connsiteY12" fmla="*/ 1136072 h 1565563"/>
              <a:gd name="connsiteX13" fmla="*/ 1246909 w 1385455"/>
              <a:gd name="connsiteY13" fmla="*/ 1163781 h 1565563"/>
              <a:gd name="connsiteX14" fmla="*/ 1122219 w 1385455"/>
              <a:gd name="connsiteY14" fmla="*/ 1219200 h 1565563"/>
              <a:gd name="connsiteX15" fmla="*/ 1039091 w 1385455"/>
              <a:gd name="connsiteY15" fmla="*/ 1260763 h 1565563"/>
              <a:gd name="connsiteX16" fmla="*/ 969819 w 1385455"/>
              <a:gd name="connsiteY16" fmla="*/ 1288472 h 1565563"/>
              <a:gd name="connsiteX17" fmla="*/ 845128 w 1385455"/>
              <a:gd name="connsiteY17" fmla="*/ 1357745 h 1565563"/>
              <a:gd name="connsiteX18" fmla="*/ 831273 w 1385455"/>
              <a:gd name="connsiteY18" fmla="*/ 1399309 h 1565563"/>
              <a:gd name="connsiteX19" fmla="*/ 817419 w 1385455"/>
              <a:gd name="connsiteY19" fmla="*/ 1551709 h 1565563"/>
              <a:gd name="connsiteX20" fmla="*/ 775855 w 1385455"/>
              <a:gd name="connsiteY20" fmla="*/ 1565563 h 1565563"/>
              <a:gd name="connsiteX21" fmla="*/ 401782 w 1385455"/>
              <a:gd name="connsiteY21" fmla="*/ 1551709 h 1565563"/>
              <a:gd name="connsiteX22" fmla="*/ 360219 w 1385455"/>
              <a:gd name="connsiteY22" fmla="*/ 1510145 h 1565563"/>
              <a:gd name="connsiteX23" fmla="*/ 290946 w 1385455"/>
              <a:gd name="connsiteY23" fmla="*/ 1468581 h 1565563"/>
              <a:gd name="connsiteX24" fmla="*/ 249382 w 1385455"/>
              <a:gd name="connsiteY24" fmla="*/ 1399309 h 1565563"/>
              <a:gd name="connsiteX25" fmla="*/ 193964 w 1385455"/>
              <a:gd name="connsiteY25" fmla="*/ 1330036 h 1565563"/>
              <a:gd name="connsiteX26" fmla="*/ 166255 w 1385455"/>
              <a:gd name="connsiteY26" fmla="*/ 1246909 h 1565563"/>
              <a:gd name="connsiteX27" fmla="*/ 83128 w 1385455"/>
              <a:gd name="connsiteY27" fmla="*/ 1080654 h 1565563"/>
              <a:gd name="connsiteX28" fmla="*/ 27709 w 1385455"/>
              <a:gd name="connsiteY28" fmla="*/ 955963 h 1565563"/>
              <a:gd name="connsiteX29" fmla="*/ 13855 w 1385455"/>
              <a:gd name="connsiteY29" fmla="*/ 914400 h 1565563"/>
              <a:gd name="connsiteX30" fmla="*/ 0 w 1385455"/>
              <a:gd name="connsiteY30" fmla="*/ 845127 h 1565563"/>
              <a:gd name="connsiteX31" fmla="*/ 41564 w 1385455"/>
              <a:gd name="connsiteY31" fmla="*/ 651163 h 1565563"/>
              <a:gd name="connsiteX32" fmla="*/ 166255 w 1385455"/>
              <a:gd name="connsiteY32" fmla="*/ 581890 h 1565563"/>
              <a:gd name="connsiteX33" fmla="*/ 249382 w 1385455"/>
              <a:gd name="connsiteY33" fmla="*/ 526472 h 1565563"/>
              <a:gd name="connsiteX34" fmla="*/ 263237 w 1385455"/>
              <a:gd name="connsiteY34" fmla="*/ 484909 h 1565563"/>
              <a:gd name="connsiteX35" fmla="*/ 290946 w 1385455"/>
              <a:gd name="connsiteY35" fmla="*/ 429490 h 1565563"/>
              <a:gd name="connsiteX36" fmla="*/ 277091 w 1385455"/>
              <a:gd name="connsiteY36" fmla="*/ 304800 h 1565563"/>
              <a:gd name="connsiteX37" fmla="*/ 96982 w 1385455"/>
              <a:gd name="connsiteY37" fmla="*/ 193963 h 1565563"/>
              <a:gd name="connsiteX38" fmla="*/ 55419 w 1385455"/>
              <a:gd name="connsiteY38" fmla="*/ 166254 h 1565563"/>
              <a:gd name="connsiteX39" fmla="*/ 41564 w 1385455"/>
              <a:gd name="connsiteY39" fmla="*/ 110836 h 1565563"/>
              <a:gd name="connsiteX40" fmla="*/ 41564 w 1385455"/>
              <a:gd name="connsiteY40" fmla="*/ 27709 h 1565563"/>
              <a:gd name="connsiteX41" fmla="*/ 83128 w 1385455"/>
              <a:gd name="connsiteY41" fmla="*/ 0 h 1565563"/>
              <a:gd name="connsiteX42" fmla="*/ 304800 w 1385455"/>
              <a:gd name="connsiteY42" fmla="*/ 13854 h 1565563"/>
              <a:gd name="connsiteX43" fmla="*/ 360219 w 1385455"/>
              <a:gd name="connsiteY43" fmla="*/ 27709 h 1565563"/>
              <a:gd name="connsiteX44" fmla="*/ 443346 w 1385455"/>
              <a:gd name="connsiteY44" fmla="*/ 83127 h 1565563"/>
              <a:gd name="connsiteX45" fmla="*/ 471055 w 1385455"/>
              <a:gd name="connsiteY45" fmla="*/ 138545 h 1565563"/>
              <a:gd name="connsiteX46" fmla="*/ 471055 w 1385455"/>
              <a:gd name="connsiteY46" fmla="*/ 138545 h 156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385455" h="1565563">
                <a:moveTo>
                  <a:pt x="332509" y="55418"/>
                </a:moveTo>
                <a:lnTo>
                  <a:pt x="332509" y="55418"/>
                </a:lnTo>
                <a:cubicBezTo>
                  <a:pt x="594967" y="285068"/>
                  <a:pt x="340930" y="67696"/>
                  <a:pt x="498764" y="193963"/>
                </a:cubicBezTo>
                <a:cubicBezTo>
                  <a:pt x="526929" y="216495"/>
                  <a:pt x="553036" y="241595"/>
                  <a:pt x="581891" y="263236"/>
                </a:cubicBezTo>
                <a:cubicBezTo>
                  <a:pt x="768396" y="403115"/>
                  <a:pt x="544796" y="219548"/>
                  <a:pt x="789709" y="387927"/>
                </a:cubicBezTo>
                <a:cubicBezTo>
                  <a:pt x="824795" y="412048"/>
                  <a:pt x="851684" y="446819"/>
                  <a:pt x="886691" y="471054"/>
                </a:cubicBezTo>
                <a:cubicBezTo>
                  <a:pt x="966584" y="526364"/>
                  <a:pt x="967001" y="495198"/>
                  <a:pt x="1039091" y="554181"/>
                </a:cubicBezTo>
                <a:cubicBezTo>
                  <a:pt x="1069420" y="578996"/>
                  <a:pt x="1090869" y="613797"/>
                  <a:pt x="1122219" y="637309"/>
                </a:cubicBezTo>
                <a:cubicBezTo>
                  <a:pt x="1159164" y="665018"/>
                  <a:pt x="1200400" y="687781"/>
                  <a:pt x="1233055" y="720436"/>
                </a:cubicBezTo>
                <a:cubicBezTo>
                  <a:pt x="1286393" y="773774"/>
                  <a:pt x="1258316" y="751131"/>
                  <a:pt x="1316182" y="789709"/>
                </a:cubicBezTo>
                <a:cubicBezTo>
                  <a:pt x="1379701" y="884987"/>
                  <a:pt x="1361069" y="841243"/>
                  <a:pt x="1385455" y="914400"/>
                </a:cubicBezTo>
                <a:cubicBezTo>
                  <a:pt x="1380837" y="969818"/>
                  <a:pt x="1393890" y="1029706"/>
                  <a:pt x="1371600" y="1080654"/>
                </a:cubicBezTo>
                <a:cubicBezTo>
                  <a:pt x="1358252" y="1111164"/>
                  <a:pt x="1316182" y="1117599"/>
                  <a:pt x="1288473" y="1136072"/>
                </a:cubicBezTo>
                <a:cubicBezTo>
                  <a:pt x="1274618" y="1145308"/>
                  <a:pt x="1261802" y="1156334"/>
                  <a:pt x="1246909" y="1163781"/>
                </a:cubicBezTo>
                <a:cubicBezTo>
                  <a:pt x="1081126" y="1246672"/>
                  <a:pt x="1316778" y="1130764"/>
                  <a:pt x="1122219" y="1219200"/>
                </a:cubicBezTo>
                <a:cubicBezTo>
                  <a:pt x="1094016" y="1232020"/>
                  <a:pt x="1067294" y="1247944"/>
                  <a:pt x="1039091" y="1260763"/>
                </a:cubicBezTo>
                <a:cubicBezTo>
                  <a:pt x="1016451" y="1271054"/>
                  <a:pt x="991652" y="1276563"/>
                  <a:pt x="969819" y="1288472"/>
                </a:cubicBezTo>
                <a:cubicBezTo>
                  <a:pt x="820093" y="1370141"/>
                  <a:pt x="942160" y="1325399"/>
                  <a:pt x="845128" y="1357745"/>
                </a:cubicBezTo>
                <a:cubicBezTo>
                  <a:pt x="840510" y="1371600"/>
                  <a:pt x="833338" y="1384852"/>
                  <a:pt x="831273" y="1399309"/>
                </a:cubicBezTo>
                <a:cubicBezTo>
                  <a:pt x="824059" y="1449806"/>
                  <a:pt x="833550" y="1503317"/>
                  <a:pt x="817419" y="1551709"/>
                </a:cubicBezTo>
                <a:cubicBezTo>
                  <a:pt x="812801" y="1565564"/>
                  <a:pt x="789710" y="1560945"/>
                  <a:pt x="775855" y="1565563"/>
                </a:cubicBezTo>
                <a:cubicBezTo>
                  <a:pt x="651164" y="1560945"/>
                  <a:pt x="525464" y="1568200"/>
                  <a:pt x="401782" y="1551709"/>
                </a:cubicBezTo>
                <a:cubicBezTo>
                  <a:pt x="382361" y="1549119"/>
                  <a:pt x="375894" y="1521901"/>
                  <a:pt x="360219" y="1510145"/>
                </a:cubicBezTo>
                <a:cubicBezTo>
                  <a:pt x="338676" y="1493988"/>
                  <a:pt x="314037" y="1482436"/>
                  <a:pt x="290946" y="1468581"/>
                </a:cubicBezTo>
                <a:cubicBezTo>
                  <a:pt x="277091" y="1445490"/>
                  <a:pt x="264824" y="1421369"/>
                  <a:pt x="249382" y="1399309"/>
                </a:cubicBezTo>
                <a:cubicBezTo>
                  <a:pt x="232424" y="1375084"/>
                  <a:pt x="208124" y="1355996"/>
                  <a:pt x="193964" y="1330036"/>
                </a:cubicBezTo>
                <a:cubicBezTo>
                  <a:pt x="179978" y="1304395"/>
                  <a:pt x="178117" y="1273599"/>
                  <a:pt x="166255" y="1246909"/>
                </a:cubicBezTo>
                <a:cubicBezTo>
                  <a:pt x="141091" y="1190290"/>
                  <a:pt x="110837" y="1136072"/>
                  <a:pt x="83128" y="1080654"/>
                </a:cubicBezTo>
                <a:cubicBezTo>
                  <a:pt x="51644" y="1017686"/>
                  <a:pt x="54242" y="1026718"/>
                  <a:pt x="27709" y="955963"/>
                </a:cubicBezTo>
                <a:cubicBezTo>
                  <a:pt x="22581" y="942289"/>
                  <a:pt x="17397" y="928568"/>
                  <a:pt x="13855" y="914400"/>
                </a:cubicBezTo>
                <a:cubicBezTo>
                  <a:pt x="8144" y="891555"/>
                  <a:pt x="4618" y="868218"/>
                  <a:pt x="0" y="845127"/>
                </a:cubicBezTo>
                <a:cubicBezTo>
                  <a:pt x="4488" y="795759"/>
                  <a:pt x="-10890" y="696123"/>
                  <a:pt x="41564" y="651163"/>
                </a:cubicBezTo>
                <a:cubicBezTo>
                  <a:pt x="81867" y="616618"/>
                  <a:pt x="122554" y="608111"/>
                  <a:pt x="166255" y="581890"/>
                </a:cubicBezTo>
                <a:cubicBezTo>
                  <a:pt x="194811" y="564756"/>
                  <a:pt x="249382" y="526472"/>
                  <a:pt x="249382" y="526472"/>
                </a:cubicBezTo>
                <a:cubicBezTo>
                  <a:pt x="254000" y="512618"/>
                  <a:pt x="257484" y="498332"/>
                  <a:pt x="263237" y="484909"/>
                </a:cubicBezTo>
                <a:cubicBezTo>
                  <a:pt x="271373" y="465926"/>
                  <a:pt x="289362" y="450083"/>
                  <a:pt x="290946" y="429490"/>
                </a:cubicBezTo>
                <a:cubicBezTo>
                  <a:pt x="294153" y="387794"/>
                  <a:pt x="298607" y="340660"/>
                  <a:pt x="277091" y="304800"/>
                </a:cubicBezTo>
                <a:cubicBezTo>
                  <a:pt x="231225" y="228356"/>
                  <a:pt x="163432" y="227188"/>
                  <a:pt x="96982" y="193963"/>
                </a:cubicBezTo>
                <a:cubicBezTo>
                  <a:pt x="82089" y="186516"/>
                  <a:pt x="69273" y="175490"/>
                  <a:pt x="55419" y="166254"/>
                </a:cubicBezTo>
                <a:cubicBezTo>
                  <a:pt x="50801" y="147781"/>
                  <a:pt x="46795" y="129145"/>
                  <a:pt x="41564" y="110836"/>
                </a:cubicBezTo>
                <a:cubicBezTo>
                  <a:pt x="31841" y="76807"/>
                  <a:pt x="14340" y="61738"/>
                  <a:pt x="41564" y="27709"/>
                </a:cubicBezTo>
                <a:cubicBezTo>
                  <a:pt x="51966" y="14707"/>
                  <a:pt x="69273" y="9236"/>
                  <a:pt x="83128" y="0"/>
                </a:cubicBezTo>
                <a:cubicBezTo>
                  <a:pt x="157019" y="4618"/>
                  <a:pt x="231133" y="6487"/>
                  <a:pt x="304800" y="13854"/>
                </a:cubicBezTo>
                <a:cubicBezTo>
                  <a:pt x="323747" y="15749"/>
                  <a:pt x="343188" y="19193"/>
                  <a:pt x="360219" y="27709"/>
                </a:cubicBezTo>
                <a:cubicBezTo>
                  <a:pt x="390005" y="42602"/>
                  <a:pt x="443346" y="83127"/>
                  <a:pt x="443346" y="83127"/>
                </a:cubicBezTo>
                <a:cubicBezTo>
                  <a:pt x="473617" y="128533"/>
                  <a:pt x="471055" y="108039"/>
                  <a:pt x="471055" y="138545"/>
                </a:cubicBezTo>
                <a:lnTo>
                  <a:pt x="471055" y="138545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dirty="0"/>
              <a:t>Shape File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5037940" y="656692"/>
            <a:ext cx="1656184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Processed Data</a:t>
            </a:r>
            <a:endParaRPr lang="en-IN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519936" y="2204864"/>
            <a:ext cx="0" cy="10801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079776" y="3501008"/>
            <a:ext cx="288032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REQUEST 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3944857" y="5093568"/>
            <a:ext cx="1584176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Satellite image</a:t>
            </a:r>
            <a:endParaRPr lang="en-IN" dirty="0"/>
          </a:p>
        </p:txBody>
      </p:sp>
      <p:sp>
        <p:nvSpPr>
          <p:cNvPr id="11" name="Rounded Rectangle 10"/>
          <p:cNvSpPr/>
          <p:nvPr/>
        </p:nvSpPr>
        <p:spPr>
          <a:xfrm>
            <a:off x="6023992" y="5228277"/>
            <a:ext cx="1656184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Processed Data</a:t>
            </a:r>
            <a:endParaRPr lang="en-IN" dirty="0"/>
          </a:p>
        </p:txBody>
      </p:sp>
      <p:sp>
        <p:nvSpPr>
          <p:cNvPr id="12" name="Freeform 11"/>
          <p:cNvSpPr/>
          <p:nvPr/>
        </p:nvSpPr>
        <p:spPr>
          <a:xfrm>
            <a:off x="5168281" y="5093569"/>
            <a:ext cx="1385455" cy="1565563"/>
          </a:xfrm>
          <a:custGeom>
            <a:avLst/>
            <a:gdLst>
              <a:gd name="connsiteX0" fmla="*/ 332509 w 1385455"/>
              <a:gd name="connsiteY0" fmla="*/ 55418 h 1565563"/>
              <a:gd name="connsiteX1" fmla="*/ 332509 w 1385455"/>
              <a:gd name="connsiteY1" fmla="*/ 55418 h 1565563"/>
              <a:gd name="connsiteX2" fmla="*/ 498764 w 1385455"/>
              <a:gd name="connsiteY2" fmla="*/ 193963 h 1565563"/>
              <a:gd name="connsiteX3" fmla="*/ 581891 w 1385455"/>
              <a:gd name="connsiteY3" fmla="*/ 263236 h 1565563"/>
              <a:gd name="connsiteX4" fmla="*/ 789709 w 1385455"/>
              <a:gd name="connsiteY4" fmla="*/ 387927 h 1565563"/>
              <a:gd name="connsiteX5" fmla="*/ 886691 w 1385455"/>
              <a:gd name="connsiteY5" fmla="*/ 471054 h 1565563"/>
              <a:gd name="connsiteX6" fmla="*/ 1039091 w 1385455"/>
              <a:gd name="connsiteY6" fmla="*/ 554181 h 1565563"/>
              <a:gd name="connsiteX7" fmla="*/ 1122219 w 1385455"/>
              <a:gd name="connsiteY7" fmla="*/ 637309 h 1565563"/>
              <a:gd name="connsiteX8" fmla="*/ 1233055 w 1385455"/>
              <a:gd name="connsiteY8" fmla="*/ 720436 h 1565563"/>
              <a:gd name="connsiteX9" fmla="*/ 1316182 w 1385455"/>
              <a:gd name="connsiteY9" fmla="*/ 789709 h 1565563"/>
              <a:gd name="connsiteX10" fmla="*/ 1385455 w 1385455"/>
              <a:gd name="connsiteY10" fmla="*/ 914400 h 1565563"/>
              <a:gd name="connsiteX11" fmla="*/ 1371600 w 1385455"/>
              <a:gd name="connsiteY11" fmla="*/ 1080654 h 1565563"/>
              <a:gd name="connsiteX12" fmla="*/ 1288473 w 1385455"/>
              <a:gd name="connsiteY12" fmla="*/ 1136072 h 1565563"/>
              <a:gd name="connsiteX13" fmla="*/ 1246909 w 1385455"/>
              <a:gd name="connsiteY13" fmla="*/ 1163781 h 1565563"/>
              <a:gd name="connsiteX14" fmla="*/ 1122219 w 1385455"/>
              <a:gd name="connsiteY14" fmla="*/ 1219200 h 1565563"/>
              <a:gd name="connsiteX15" fmla="*/ 1039091 w 1385455"/>
              <a:gd name="connsiteY15" fmla="*/ 1260763 h 1565563"/>
              <a:gd name="connsiteX16" fmla="*/ 969819 w 1385455"/>
              <a:gd name="connsiteY16" fmla="*/ 1288472 h 1565563"/>
              <a:gd name="connsiteX17" fmla="*/ 845128 w 1385455"/>
              <a:gd name="connsiteY17" fmla="*/ 1357745 h 1565563"/>
              <a:gd name="connsiteX18" fmla="*/ 831273 w 1385455"/>
              <a:gd name="connsiteY18" fmla="*/ 1399309 h 1565563"/>
              <a:gd name="connsiteX19" fmla="*/ 817419 w 1385455"/>
              <a:gd name="connsiteY19" fmla="*/ 1551709 h 1565563"/>
              <a:gd name="connsiteX20" fmla="*/ 775855 w 1385455"/>
              <a:gd name="connsiteY20" fmla="*/ 1565563 h 1565563"/>
              <a:gd name="connsiteX21" fmla="*/ 401782 w 1385455"/>
              <a:gd name="connsiteY21" fmla="*/ 1551709 h 1565563"/>
              <a:gd name="connsiteX22" fmla="*/ 360219 w 1385455"/>
              <a:gd name="connsiteY22" fmla="*/ 1510145 h 1565563"/>
              <a:gd name="connsiteX23" fmla="*/ 290946 w 1385455"/>
              <a:gd name="connsiteY23" fmla="*/ 1468581 h 1565563"/>
              <a:gd name="connsiteX24" fmla="*/ 249382 w 1385455"/>
              <a:gd name="connsiteY24" fmla="*/ 1399309 h 1565563"/>
              <a:gd name="connsiteX25" fmla="*/ 193964 w 1385455"/>
              <a:gd name="connsiteY25" fmla="*/ 1330036 h 1565563"/>
              <a:gd name="connsiteX26" fmla="*/ 166255 w 1385455"/>
              <a:gd name="connsiteY26" fmla="*/ 1246909 h 1565563"/>
              <a:gd name="connsiteX27" fmla="*/ 83128 w 1385455"/>
              <a:gd name="connsiteY27" fmla="*/ 1080654 h 1565563"/>
              <a:gd name="connsiteX28" fmla="*/ 27709 w 1385455"/>
              <a:gd name="connsiteY28" fmla="*/ 955963 h 1565563"/>
              <a:gd name="connsiteX29" fmla="*/ 13855 w 1385455"/>
              <a:gd name="connsiteY29" fmla="*/ 914400 h 1565563"/>
              <a:gd name="connsiteX30" fmla="*/ 0 w 1385455"/>
              <a:gd name="connsiteY30" fmla="*/ 845127 h 1565563"/>
              <a:gd name="connsiteX31" fmla="*/ 41564 w 1385455"/>
              <a:gd name="connsiteY31" fmla="*/ 651163 h 1565563"/>
              <a:gd name="connsiteX32" fmla="*/ 166255 w 1385455"/>
              <a:gd name="connsiteY32" fmla="*/ 581890 h 1565563"/>
              <a:gd name="connsiteX33" fmla="*/ 249382 w 1385455"/>
              <a:gd name="connsiteY33" fmla="*/ 526472 h 1565563"/>
              <a:gd name="connsiteX34" fmla="*/ 263237 w 1385455"/>
              <a:gd name="connsiteY34" fmla="*/ 484909 h 1565563"/>
              <a:gd name="connsiteX35" fmla="*/ 290946 w 1385455"/>
              <a:gd name="connsiteY35" fmla="*/ 429490 h 1565563"/>
              <a:gd name="connsiteX36" fmla="*/ 277091 w 1385455"/>
              <a:gd name="connsiteY36" fmla="*/ 304800 h 1565563"/>
              <a:gd name="connsiteX37" fmla="*/ 96982 w 1385455"/>
              <a:gd name="connsiteY37" fmla="*/ 193963 h 1565563"/>
              <a:gd name="connsiteX38" fmla="*/ 55419 w 1385455"/>
              <a:gd name="connsiteY38" fmla="*/ 166254 h 1565563"/>
              <a:gd name="connsiteX39" fmla="*/ 41564 w 1385455"/>
              <a:gd name="connsiteY39" fmla="*/ 110836 h 1565563"/>
              <a:gd name="connsiteX40" fmla="*/ 41564 w 1385455"/>
              <a:gd name="connsiteY40" fmla="*/ 27709 h 1565563"/>
              <a:gd name="connsiteX41" fmla="*/ 83128 w 1385455"/>
              <a:gd name="connsiteY41" fmla="*/ 0 h 1565563"/>
              <a:gd name="connsiteX42" fmla="*/ 304800 w 1385455"/>
              <a:gd name="connsiteY42" fmla="*/ 13854 h 1565563"/>
              <a:gd name="connsiteX43" fmla="*/ 360219 w 1385455"/>
              <a:gd name="connsiteY43" fmla="*/ 27709 h 1565563"/>
              <a:gd name="connsiteX44" fmla="*/ 443346 w 1385455"/>
              <a:gd name="connsiteY44" fmla="*/ 83127 h 1565563"/>
              <a:gd name="connsiteX45" fmla="*/ 471055 w 1385455"/>
              <a:gd name="connsiteY45" fmla="*/ 138545 h 1565563"/>
              <a:gd name="connsiteX46" fmla="*/ 471055 w 1385455"/>
              <a:gd name="connsiteY46" fmla="*/ 138545 h 156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385455" h="1565563">
                <a:moveTo>
                  <a:pt x="332509" y="55418"/>
                </a:moveTo>
                <a:lnTo>
                  <a:pt x="332509" y="55418"/>
                </a:lnTo>
                <a:cubicBezTo>
                  <a:pt x="594967" y="285068"/>
                  <a:pt x="340930" y="67696"/>
                  <a:pt x="498764" y="193963"/>
                </a:cubicBezTo>
                <a:cubicBezTo>
                  <a:pt x="526929" y="216495"/>
                  <a:pt x="553036" y="241595"/>
                  <a:pt x="581891" y="263236"/>
                </a:cubicBezTo>
                <a:cubicBezTo>
                  <a:pt x="768396" y="403115"/>
                  <a:pt x="544796" y="219548"/>
                  <a:pt x="789709" y="387927"/>
                </a:cubicBezTo>
                <a:cubicBezTo>
                  <a:pt x="824795" y="412048"/>
                  <a:pt x="851684" y="446819"/>
                  <a:pt x="886691" y="471054"/>
                </a:cubicBezTo>
                <a:cubicBezTo>
                  <a:pt x="966584" y="526364"/>
                  <a:pt x="967001" y="495198"/>
                  <a:pt x="1039091" y="554181"/>
                </a:cubicBezTo>
                <a:cubicBezTo>
                  <a:pt x="1069420" y="578996"/>
                  <a:pt x="1090869" y="613797"/>
                  <a:pt x="1122219" y="637309"/>
                </a:cubicBezTo>
                <a:cubicBezTo>
                  <a:pt x="1159164" y="665018"/>
                  <a:pt x="1200400" y="687781"/>
                  <a:pt x="1233055" y="720436"/>
                </a:cubicBezTo>
                <a:cubicBezTo>
                  <a:pt x="1286393" y="773774"/>
                  <a:pt x="1258316" y="751131"/>
                  <a:pt x="1316182" y="789709"/>
                </a:cubicBezTo>
                <a:cubicBezTo>
                  <a:pt x="1379701" y="884987"/>
                  <a:pt x="1361069" y="841243"/>
                  <a:pt x="1385455" y="914400"/>
                </a:cubicBezTo>
                <a:cubicBezTo>
                  <a:pt x="1380837" y="969818"/>
                  <a:pt x="1393890" y="1029706"/>
                  <a:pt x="1371600" y="1080654"/>
                </a:cubicBezTo>
                <a:cubicBezTo>
                  <a:pt x="1358252" y="1111164"/>
                  <a:pt x="1316182" y="1117599"/>
                  <a:pt x="1288473" y="1136072"/>
                </a:cubicBezTo>
                <a:cubicBezTo>
                  <a:pt x="1274618" y="1145308"/>
                  <a:pt x="1261802" y="1156334"/>
                  <a:pt x="1246909" y="1163781"/>
                </a:cubicBezTo>
                <a:cubicBezTo>
                  <a:pt x="1081126" y="1246672"/>
                  <a:pt x="1316778" y="1130764"/>
                  <a:pt x="1122219" y="1219200"/>
                </a:cubicBezTo>
                <a:cubicBezTo>
                  <a:pt x="1094016" y="1232020"/>
                  <a:pt x="1067294" y="1247944"/>
                  <a:pt x="1039091" y="1260763"/>
                </a:cubicBezTo>
                <a:cubicBezTo>
                  <a:pt x="1016451" y="1271054"/>
                  <a:pt x="991652" y="1276563"/>
                  <a:pt x="969819" y="1288472"/>
                </a:cubicBezTo>
                <a:cubicBezTo>
                  <a:pt x="820093" y="1370141"/>
                  <a:pt x="942160" y="1325399"/>
                  <a:pt x="845128" y="1357745"/>
                </a:cubicBezTo>
                <a:cubicBezTo>
                  <a:pt x="840510" y="1371600"/>
                  <a:pt x="833338" y="1384852"/>
                  <a:pt x="831273" y="1399309"/>
                </a:cubicBezTo>
                <a:cubicBezTo>
                  <a:pt x="824059" y="1449806"/>
                  <a:pt x="833550" y="1503317"/>
                  <a:pt x="817419" y="1551709"/>
                </a:cubicBezTo>
                <a:cubicBezTo>
                  <a:pt x="812801" y="1565564"/>
                  <a:pt x="789710" y="1560945"/>
                  <a:pt x="775855" y="1565563"/>
                </a:cubicBezTo>
                <a:cubicBezTo>
                  <a:pt x="651164" y="1560945"/>
                  <a:pt x="525464" y="1568200"/>
                  <a:pt x="401782" y="1551709"/>
                </a:cubicBezTo>
                <a:cubicBezTo>
                  <a:pt x="382361" y="1549119"/>
                  <a:pt x="375894" y="1521901"/>
                  <a:pt x="360219" y="1510145"/>
                </a:cubicBezTo>
                <a:cubicBezTo>
                  <a:pt x="338676" y="1493988"/>
                  <a:pt x="314037" y="1482436"/>
                  <a:pt x="290946" y="1468581"/>
                </a:cubicBezTo>
                <a:cubicBezTo>
                  <a:pt x="277091" y="1445490"/>
                  <a:pt x="264824" y="1421369"/>
                  <a:pt x="249382" y="1399309"/>
                </a:cubicBezTo>
                <a:cubicBezTo>
                  <a:pt x="232424" y="1375084"/>
                  <a:pt x="208124" y="1355996"/>
                  <a:pt x="193964" y="1330036"/>
                </a:cubicBezTo>
                <a:cubicBezTo>
                  <a:pt x="179978" y="1304395"/>
                  <a:pt x="178117" y="1273599"/>
                  <a:pt x="166255" y="1246909"/>
                </a:cubicBezTo>
                <a:cubicBezTo>
                  <a:pt x="141091" y="1190290"/>
                  <a:pt x="110837" y="1136072"/>
                  <a:pt x="83128" y="1080654"/>
                </a:cubicBezTo>
                <a:cubicBezTo>
                  <a:pt x="51644" y="1017686"/>
                  <a:pt x="54242" y="1026718"/>
                  <a:pt x="27709" y="955963"/>
                </a:cubicBezTo>
                <a:cubicBezTo>
                  <a:pt x="22581" y="942289"/>
                  <a:pt x="17397" y="928568"/>
                  <a:pt x="13855" y="914400"/>
                </a:cubicBezTo>
                <a:cubicBezTo>
                  <a:pt x="8144" y="891555"/>
                  <a:pt x="4618" y="868218"/>
                  <a:pt x="0" y="845127"/>
                </a:cubicBezTo>
                <a:cubicBezTo>
                  <a:pt x="4488" y="795759"/>
                  <a:pt x="-10890" y="696123"/>
                  <a:pt x="41564" y="651163"/>
                </a:cubicBezTo>
                <a:cubicBezTo>
                  <a:pt x="81867" y="616618"/>
                  <a:pt x="122554" y="608111"/>
                  <a:pt x="166255" y="581890"/>
                </a:cubicBezTo>
                <a:cubicBezTo>
                  <a:pt x="194811" y="564756"/>
                  <a:pt x="249382" y="526472"/>
                  <a:pt x="249382" y="526472"/>
                </a:cubicBezTo>
                <a:cubicBezTo>
                  <a:pt x="254000" y="512618"/>
                  <a:pt x="257484" y="498332"/>
                  <a:pt x="263237" y="484909"/>
                </a:cubicBezTo>
                <a:cubicBezTo>
                  <a:pt x="271373" y="465926"/>
                  <a:pt x="289362" y="450083"/>
                  <a:pt x="290946" y="429490"/>
                </a:cubicBezTo>
                <a:cubicBezTo>
                  <a:pt x="294153" y="387794"/>
                  <a:pt x="298607" y="340660"/>
                  <a:pt x="277091" y="304800"/>
                </a:cubicBezTo>
                <a:cubicBezTo>
                  <a:pt x="231225" y="228356"/>
                  <a:pt x="163432" y="227188"/>
                  <a:pt x="96982" y="193963"/>
                </a:cubicBezTo>
                <a:cubicBezTo>
                  <a:pt x="82089" y="186516"/>
                  <a:pt x="69273" y="175490"/>
                  <a:pt x="55419" y="166254"/>
                </a:cubicBezTo>
                <a:cubicBezTo>
                  <a:pt x="50801" y="147781"/>
                  <a:pt x="46795" y="129145"/>
                  <a:pt x="41564" y="110836"/>
                </a:cubicBezTo>
                <a:cubicBezTo>
                  <a:pt x="31841" y="76807"/>
                  <a:pt x="14340" y="61738"/>
                  <a:pt x="41564" y="27709"/>
                </a:cubicBezTo>
                <a:cubicBezTo>
                  <a:pt x="51966" y="14707"/>
                  <a:pt x="69273" y="9236"/>
                  <a:pt x="83128" y="0"/>
                </a:cubicBezTo>
                <a:cubicBezTo>
                  <a:pt x="157019" y="4618"/>
                  <a:pt x="231133" y="6487"/>
                  <a:pt x="304800" y="13854"/>
                </a:cubicBezTo>
                <a:cubicBezTo>
                  <a:pt x="323747" y="15749"/>
                  <a:pt x="343188" y="19193"/>
                  <a:pt x="360219" y="27709"/>
                </a:cubicBezTo>
                <a:cubicBezTo>
                  <a:pt x="390005" y="42602"/>
                  <a:pt x="443346" y="83127"/>
                  <a:pt x="443346" y="83127"/>
                </a:cubicBezTo>
                <a:cubicBezTo>
                  <a:pt x="473617" y="128533"/>
                  <a:pt x="471055" y="108039"/>
                  <a:pt x="471055" y="138545"/>
                </a:cubicBezTo>
                <a:lnTo>
                  <a:pt x="471055" y="138545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dirty="0"/>
              <a:t>Shape File</a:t>
            </a:r>
            <a:endParaRPr lang="en-IN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68280" y="4293096"/>
            <a:ext cx="0" cy="6480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87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pic>
        <p:nvPicPr>
          <p:cNvPr id="55" name="Shape 55" descr="webpage1.png"/>
          <p:cNvPicPr preferRelativeResize="0"/>
          <p:nvPr/>
        </p:nvPicPr>
        <p:blipFill rotWithShape="1">
          <a:blip r:embed="rId3">
            <a:alphaModFix/>
          </a:blip>
          <a:srcRect t="8869" b="5411"/>
          <a:stretch/>
        </p:blipFill>
        <p:spPr>
          <a:xfrm>
            <a:off x="0" y="609600"/>
            <a:ext cx="12192000" cy="5875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0335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Login Page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733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 idx="4294967295"/>
          </p:nvPr>
        </p:nvSpPr>
        <p:spPr>
          <a:xfrm>
            <a:off x="714367" y="949533"/>
            <a:ext cx="6929599" cy="1024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2133"/>
              </a:spcAft>
            </a:pPr>
            <a:r>
              <a:rPr lang="en" sz="4800">
                <a:solidFill>
                  <a:schemeClr val="dk1"/>
                </a:solidFill>
              </a:rPr>
              <a:t>Selling your idea</a:t>
            </a:r>
          </a:p>
        </p:txBody>
      </p:sp>
      <p:sp>
        <p:nvSpPr>
          <p:cNvPr id="65" name="Shape 65"/>
          <p:cNvSpPr txBox="1">
            <a:spLocks noGrp="1"/>
          </p:cNvSpPr>
          <p:nvPr>
            <p:ph type="title" idx="4294967295"/>
          </p:nvPr>
        </p:nvSpPr>
        <p:spPr>
          <a:xfrm>
            <a:off x="714367" y="1973533"/>
            <a:ext cx="6929599" cy="4090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Created a software algorithm to detect satellite image changes of landscape by image processing and analysing consecutive changes in the landscape and cropping techniques.</a:t>
            </a:r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201" y="1307100"/>
            <a:ext cx="4702167" cy="42909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1978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pic>
        <p:nvPicPr>
          <p:cNvPr id="62" name="Shape 62" descr="webpage4.png"/>
          <p:cNvPicPr preferRelativeResize="0"/>
          <p:nvPr/>
        </p:nvPicPr>
        <p:blipFill rotWithShape="1">
          <a:blip r:embed="rId3">
            <a:alphaModFix/>
          </a:blip>
          <a:srcRect t="9363" b="541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3367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                Farmwise Web Page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1484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75" name="Shape 75" descr="logi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250" y="1601400"/>
            <a:ext cx="11056633" cy="442566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/>
        </p:nvSpPr>
        <p:spPr>
          <a:xfrm>
            <a:off x="472367" y="1522067"/>
            <a:ext cx="3534000" cy="421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Used PHP for back-end and HTML ,CSS for front-end.</a:t>
            </a:r>
          </a:p>
          <a:p>
            <a:endParaRPr sz="2400"/>
          </a:p>
          <a:p>
            <a:r>
              <a:rPr lang="en" sz="2400"/>
              <a:t>Login for authorised personnel.</a:t>
            </a:r>
          </a:p>
          <a:p>
            <a:endParaRPr sz="2400"/>
          </a:p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30781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/>
        </p:nvSpPr>
        <p:spPr>
          <a:xfrm>
            <a:off x="1399600" y="1881667"/>
            <a:ext cx="2846000" cy="1197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000" b="1" dirty="0"/>
              <a:t>Username :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1399600" y="3242400"/>
            <a:ext cx="1679600" cy="37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000" b="1" dirty="0"/>
              <a:t>Password :</a:t>
            </a:r>
            <a:r>
              <a:rPr lang="en" sz="2000" dirty="0"/>
              <a:t> </a:t>
            </a:r>
          </a:p>
        </p:txBody>
      </p:sp>
      <p:sp>
        <p:nvSpPr>
          <p:cNvPr id="83" name="Shape 83"/>
          <p:cNvSpPr/>
          <p:nvPr/>
        </p:nvSpPr>
        <p:spPr>
          <a:xfrm>
            <a:off x="3094667" y="2037200"/>
            <a:ext cx="3032400" cy="26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4" name="Shape 84"/>
          <p:cNvSpPr/>
          <p:nvPr/>
        </p:nvSpPr>
        <p:spPr>
          <a:xfrm>
            <a:off x="3112085" y="3351200"/>
            <a:ext cx="3032400" cy="26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5" name="Shape 85"/>
          <p:cNvSpPr txBox="1"/>
          <p:nvPr/>
        </p:nvSpPr>
        <p:spPr>
          <a:xfrm>
            <a:off x="3716700" y="4260967"/>
            <a:ext cx="1850400" cy="46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Login</a:t>
            </a:r>
          </a:p>
        </p:txBody>
      </p:sp>
      <p:sp>
        <p:nvSpPr>
          <p:cNvPr id="86" name="Shape 86"/>
          <p:cNvSpPr/>
          <p:nvPr/>
        </p:nvSpPr>
        <p:spPr>
          <a:xfrm>
            <a:off x="3156900" y="4354167"/>
            <a:ext cx="1539600" cy="37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7" name="Shape 87"/>
          <p:cNvSpPr txBox="1"/>
          <p:nvPr/>
        </p:nvSpPr>
        <p:spPr>
          <a:xfrm>
            <a:off x="3455198" y="4260967"/>
            <a:ext cx="1399600" cy="26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000" b="1" dirty="0"/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2358899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               Home Page for Accessing Data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b="1" dirty="0"/>
          </a:p>
          <a:p>
            <a:pPr>
              <a:buNone/>
            </a:pPr>
            <a:endParaRPr b="1" dirty="0"/>
          </a:p>
          <a:p>
            <a:pPr>
              <a:buNone/>
            </a:pPr>
            <a:r>
              <a:rPr lang="en" sz="1400" b="1" dirty="0"/>
              <a:t>Here , admin will give the location for which the </a:t>
            </a:r>
          </a:p>
          <a:p>
            <a:pPr>
              <a:buNone/>
            </a:pPr>
            <a:r>
              <a:rPr lang="en" sz="1400" b="1" dirty="0"/>
              <a:t>Data is to be searched and analysed.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95" name="Shape 95" descr="hom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967" y="1624083"/>
            <a:ext cx="6756400" cy="4940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91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Admin Home Page</a:t>
            </a:r>
          </a:p>
        </p:txBody>
      </p:sp>
      <p:sp>
        <p:nvSpPr>
          <p:cNvPr id="101" name="Shape 101"/>
          <p:cNvSpPr/>
          <p:nvPr/>
        </p:nvSpPr>
        <p:spPr>
          <a:xfrm>
            <a:off x="1912767" y="2457067"/>
            <a:ext cx="8444400" cy="35144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2" name="Shape 102"/>
          <p:cNvSpPr txBox="1"/>
          <p:nvPr/>
        </p:nvSpPr>
        <p:spPr>
          <a:xfrm>
            <a:off x="2581467" y="2939133"/>
            <a:ext cx="1804000" cy="482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b="1"/>
              <a:t>Location :</a:t>
            </a:r>
          </a:p>
        </p:txBody>
      </p:sp>
      <p:sp>
        <p:nvSpPr>
          <p:cNvPr id="103" name="Shape 103"/>
          <p:cNvSpPr/>
          <p:nvPr/>
        </p:nvSpPr>
        <p:spPr>
          <a:xfrm>
            <a:off x="4696433" y="3009133"/>
            <a:ext cx="4354400" cy="34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4" name="Shape 104"/>
          <p:cNvSpPr/>
          <p:nvPr/>
        </p:nvSpPr>
        <p:spPr>
          <a:xfrm>
            <a:off x="4556433" y="4245433"/>
            <a:ext cx="1804000" cy="48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5" name="Shape 105"/>
          <p:cNvSpPr txBox="1"/>
          <p:nvPr/>
        </p:nvSpPr>
        <p:spPr>
          <a:xfrm>
            <a:off x="4556433" y="4280232"/>
            <a:ext cx="1804000" cy="37014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b="1" dirty="0"/>
              <a:t>Search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4696433" y="2939133"/>
            <a:ext cx="4354400" cy="412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dirty="0"/>
              <a:t>Nashik</a:t>
            </a:r>
          </a:p>
        </p:txBody>
      </p:sp>
    </p:spTree>
    <p:extLst>
      <p:ext uri="{BB962C8B-B14F-4D97-AF65-F5344CB8AC3E}">
        <p14:creationId xmlns:p14="http://schemas.microsoft.com/office/powerpoint/2010/main" val="1438873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87467" y="122467"/>
            <a:ext cx="12018800" cy="5450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  <p:pic>
        <p:nvPicPr>
          <p:cNvPr id="112" name="Shape 112" descr="can-live-satellite-images-house_dfec14bada1c13ff_Ps6M15gcSeewO4GRBhn_ig (1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67" y="291634"/>
            <a:ext cx="5259499" cy="3102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 descr="satellite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4901" y="291633"/>
            <a:ext cx="5509031" cy="310243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699750" y="3743733"/>
            <a:ext cx="3341600" cy="52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dirty="0"/>
              <a:t>Land Usage for Agriculture :</a:t>
            </a:r>
          </a:p>
        </p:txBody>
      </p:sp>
      <p:sp>
        <p:nvSpPr>
          <p:cNvPr id="115" name="Shape 115"/>
          <p:cNvSpPr/>
          <p:nvPr/>
        </p:nvSpPr>
        <p:spPr>
          <a:xfrm>
            <a:off x="4076300" y="3857700"/>
            <a:ext cx="2414400" cy="29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6" name="Shape 116"/>
          <p:cNvSpPr txBox="1"/>
          <p:nvPr/>
        </p:nvSpPr>
        <p:spPr>
          <a:xfrm>
            <a:off x="4076300" y="3743732"/>
            <a:ext cx="2414400" cy="411167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000" b="1" dirty="0"/>
              <a:t>51.3%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699750" y="4268533"/>
            <a:ext cx="3175050" cy="1026111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000" dirty="0" smtClean="0"/>
              <a:t>Barren Land :</a:t>
            </a:r>
            <a:endParaRPr lang="en" sz="2000" dirty="0"/>
          </a:p>
        </p:txBody>
      </p:sp>
      <p:sp>
        <p:nvSpPr>
          <p:cNvPr id="118" name="Shape 118"/>
          <p:cNvSpPr/>
          <p:nvPr/>
        </p:nvSpPr>
        <p:spPr>
          <a:xfrm>
            <a:off x="4076300" y="4443700"/>
            <a:ext cx="2414400" cy="29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9" name="Shape 119"/>
          <p:cNvSpPr txBox="1"/>
          <p:nvPr/>
        </p:nvSpPr>
        <p:spPr>
          <a:xfrm>
            <a:off x="4076300" y="4329732"/>
            <a:ext cx="2414400" cy="47933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000" b="1" dirty="0"/>
              <a:t>13.9%</a:t>
            </a:r>
          </a:p>
        </p:txBody>
      </p:sp>
    </p:spTree>
    <p:extLst>
      <p:ext uri="{BB962C8B-B14F-4D97-AF65-F5344CB8AC3E}">
        <p14:creationId xmlns:p14="http://schemas.microsoft.com/office/powerpoint/2010/main" val="2110704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6058" y="3087910"/>
            <a:ext cx="8911687" cy="1280890"/>
          </a:xfrm>
        </p:spPr>
        <p:txBody>
          <a:bodyPr/>
          <a:lstStyle/>
          <a:p>
            <a:r>
              <a:rPr lang="en-IN" dirty="0" smtClean="0"/>
              <a:t>Business Plan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3507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7" y="702733"/>
            <a:ext cx="11832673" cy="5367867"/>
          </a:xfrm>
        </p:spPr>
      </p:pic>
    </p:spTree>
    <p:extLst>
      <p:ext uri="{BB962C8B-B14F-4D97-AF65-F5344CB8AC3E}">
        <p14:creationId xmlns:p14="http://schemas.microsoft.com/office/powerpoint/2010/main" val="65167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525680"/>
          </a:xfrm>
        </p:spPr>
        <p:txBody>
          <a:bodyPr>
            <a:normAutofit/>
          </a:bodyPr>
          <a:lstStyle/>
          <a:p>
            <a:r>
              <a:rPr lang="en-IN" sz="2800" dirty="0" smtClean="0">
                <a:latin typeface="Arial Black" panose="020B0A04020102020204" pitchFamily="34" charset="0"/>
              </a:rPr>
              <a:t>Introduction: </a:t>
            </a:r>
            <a:r>
              <a:rPr lang="en-IN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ds Light" panose="02000503020000020004" pitchFamily="50" charset="0"/>
              </a:rPr>
              <a:t>FARMWISE</a:t>
            </a:r>
            <a:endParaRPr lang="en-IN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ds Light" panose="02000503020000020004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92925" y="1531688"/>
            <a:ext cx="321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Brief(Team </a:t>
            </a:r>
            <a:r>
              <a:rPr lang="en-IN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Karve</a:t>
            </a:r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endParaRPr lang="en-IN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Diversified approach to problem solving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Tech </a:t>
            </a:r>
            <a:r>
              <a:rPr lang="en-I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savy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Young &amp; </a:t>
            </a:r>
            <a:r>
              <a:rPr lang="en-I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Enthusiatic</a:t>
            </a:r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592925" y="3310551"/>
            <a:ext cx="7519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Mission: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Our mission is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to address the disparity prevailing in the agricultural sector and help solve them using remote-sensing technologies.</a:t>
            </a:r>
            <a:endParaRPr lang="en-IN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592925" y="4544945"/>
            <a:ext cx="95990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Vision: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Relation:</a:t>
            </a:r>
            <a:r>
              <a:rPr lang="en-IN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/>
              <a:t>We listen, learn and help selflessly in our interactions with others</a:t>
            </a:r>
            <a:r>
              <a:rPr lang="en-IN" dirty="0" smtClean="0"/>
              <a:t>.</a:t>
            </a:r>
            <a:endParaRPr lang="en-IN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Humanity:</a:t>
            </a:r>
            <a:r>
              <a:rPr lang="en-IN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/>
              <a:t>Through business we foster a strong sense of Corporate Social Responsibility.</a:t>
            </a:r>
            <a:endParaRPr lang="en-IN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Commitment:</a:t>
            </a:r>
            <a:r>
              <a:rPr lang="en-IN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/>
              <a:t>We value our words and act with responsibility.</a:t>
            </a:r>
            <a:endParaRPr lang="en-IN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92635" y="1531688"/>
            <a:ext cx="51764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USP: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Consolidated 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Attractive offers for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Affordable pricing through specific outlook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57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87" y="704077"/>
            <a:ext cx="8911687" cy="561894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Arial Black" panose="020B0A04020102020204" pitchFamily="34" charset="0"/>
              </a:rPr>
              <a:t>Market Survey</a:t>
            </a: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8593667" y="3535681"/>
            <a:ext cx="3453442" cy="313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800" b="1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(Fig.2. </a:t>
            </a:r>
            <a:r>
              <a:rPr lang="en-IN" sz="8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Major Competitors in </a:t>
            </a:r>
            <a:r>
              <a:rPr lang="en-IN" sz="800" b="1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India)</a:t>
            </a:r>
            <a:endParaRPr lang="en-IN" sz="800" b="1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084" y="3788062"/>
            <a:ext cx="3580916" cy="3058217"/>
          </a:xfrm>
          <a:prstGeom prst="rect">
            <a:avLst/>
          </a:prstGeom>
        </p:spPr>
      </p:pic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2870200" y="6502098"/>
            <a:ext cx="5222205" cy="273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en-IN" sz="1100" b="1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(Fig.1 Agricultural land usage amounted to nearly 60.3% in 2013 (The World Bank))</a:t>
            </a:r>
            <a:endParaRPr lang="en-IN" sz="11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95984" y="1335900"/>
            <a:ext cx="7720107" cy="3637953"/>
            <a:chOff x="5173138" y="1288363"/>
            <a:chExt cx="7007681" cy="3114633"/>
          </a:xfrm>
        </p:grpSpPr>
        <p:sp>
          <p:nvSpPr>
            <p:cNvPr id="15" name="Text Box 2"/>
            <p:cNvSpPr txBox="1">
              <a:spLocks noChangeArrowheads="1"/>
            </p:cNvSpPr>
            <p:nvPr/>
          </p:nvSpPr>
          <p:spPr bwMode="auto">
            <a:xfrm>
              <a:off x="5212573" y="1288363"/>
              <a:ext cx="3483907" cy="7755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Government organizations</a:t>
              </a:r>
              <a:r>
                <a:rPr lang="en-IN" sz="1400" b="1" dirty="0" smtClean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en-IN" sz="1400" b="1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are our primary customers</a:t>
              </a:r>
              <a:endParaRPr lang="en-IN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6" name="Text Box 2"/>
            <p:cNvSpPr txBox="1">
              <a:spLocks noChangeArrowheads="1"/>
            </p:cNvSpPr>
            <p:nvPr/>
          </p:nvSpPr>
          <p:spPr bwMode="auto">
            <a:xfrm>
              <a:off x="8696906" y="1288363"/>
              <a:ext cx="3483907" cy="77559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 hangingPunct="0">
                <a:lnSpc>
                  <a:spcPct val="104000"/>
                </a:lnSpc>
                <a:spcAft>
                  <a:spcPts val="0"/>
                </a:spcAft>
              </a:pPr>
              <a:r>
                <a:rPr lang="en-IN" sz="14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Agricultural industry </a:t>
              </a:r>
              <a:r>
                <a:rPr lang="en-IN" sz="1400" b="1" dirty="0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has seen a rise of over </a:t>
              </a:r>
              <a:r>
                <a:rPr lang="en-IN" sz="14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3.3% </a:t>
              </a:r>
              <a:r>
                <a:rPr lang="en-IN" sz="1400" b="1" dirty="0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in </a:t>
              </a:r>
              <a:r>
                <a:rPr lang="en-IN" sz="14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the FY12</a:t>
              </a:r>
              <a:endParaRPr lang="en-IN" sz="14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 dirty="0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3138" y="2123229"/>
              <a:ext cx="7007681" cy="2279767"/>
            </a:xfrm>
            <a:prstGeom prst="rect">
              <a:avLst/>
            </a:prstGeom>
          </p:spPr>
        </p:pic>
      </p:grp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195984" y="5043080"/>
            <a:ext cx="7636434" cy="273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100" b="1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(Fig.1 Agricultural Growth rate in the recent times)</a:t>
            </a:r>
            <a:endParaRPr lang="en-IN" sz="11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667" y="1"/>
            <a:ext cx="3598333" cy="3535680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17" idx="3"/>
          </p:cNvCxnSpPr>
          <p:nvPr/>
        </p:nvCxnSpPr>
        <p:spPr>
          <a:xfrm>
            <a:off x="8092405" y="6638835"/>
            <a:ext cx="40716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03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600" y="216982"/>
            <a:ext cx="5672800" cy="642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4714666" y="196400"/>
            <a:ext cx="2762665" cy="9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/>
        </p:nvSpPr>
        <p:spPr>
          <a:xfrm>
            <a:off x="3807401" y="916529"/>
            <a:ext cx="4577199" cy="1016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r>
              <a:rPr lang="en" sz="4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4294967295"/>
          </p:nvPr>
        </p:nvSpPr>
        <p:spPr>
          <a:xfrm>
            <a:off x="3807401" y="1836640"/>
            <a:ext cx="4577199" cy="4437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2133"/>
              </a:spcAft>
              <a:buNone/>
            </a:pPr>
            <a:r>
              <a:rPr lang="en" sz="1600" b="1">
                <a:latin typeface="Raleway"/>
                <a:ea typeface="Raleway"/>
                <a:cs typeface="Raleway"/>
                <a:sym typeface="Raleway"/>
              </a:rPr>
              <a:t>Technologies and softwares used:-</a:t>
            </a:r>
          </a:p>
          <a:p>
            <a:pPr marL="609585" indent="-423323">
              <a:spcBef>
                <a:spcPts val="0"/>
              </a:spcBef>
              <a:spcAft>
                <a:spcPts val="1333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lang="en" sz="1867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MATLAB</a:t>
            </a:r>
            <a:r>
              <a:rPr lang="en" sz="1867">
                <a:latin typeface="Raleway"/>
                <a:ea typeface="Raleway"/>
                <a:cs typeface="Raleway"/>
                <a:sym typeface="Raleway"/>
              </a:rPr>
              <a:t/>
            </a:r>
            <a:br>
              <a:rPr lang="en" sz="1867">
                <a:latin typeface="Raleway"/>
                <a:ea typeface="Raleway"/>
                <a:cs typeface="Raleway"/>
                <a:sym typeface="Raleway"/>
              </a:rPr>
            </a:b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Provide a simple unifying platform with inbuilt image processing techniques.</a:t>
            </a:r>
          </a:p>
          <a:p>
            <a:pPr marL="609585" indent="-423323">
              <a:spcBef>
                <a:spcPts val="0"/>
              </a:spcBef>
              <a:spcAft>
                <a:spcPts val="1333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lang="en" sz="1867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Web development using Eclipse,Adobe Dreamweaver</a:t>
            </a:r>
            <a:r>
              <a:rPr lang="en" sz="1867">
                <a:latin typeface="Raleway"/>
                <a:ea typeface="Raleway"/>
                <a:cs typeface="Raleway"/>
                <a:sym typeface="Raleway"/>
              </a:rPr>
              <a:t/>
            </a:r>
            <a:br>
              <a:rPr lang="en" sz="1867">
                <a:latin typeface="Raleway"/>
                <a:ea typeface="Raleway"/>
                <a:cs typeface="Raleway"/>
                <a:sym typeface="Raleway"/>
              </a:rPr>
            </a:b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High compatibility and user friendly</a:t>
            </a:r>
          </a:p>
          <a:p>
            <a:pPr marL="609585" indent="-423323">
              <a:spcBef>
                <a:spcPts val="0"/>
              </a:spcBef>
              <a:spcAft>
                <a:spcPts val="1333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lang="en" sz="1867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Simple</a:t>
            </a:r>
            <a:r>
              <a:rPr lang="en" sz="1867">
                <a:latin typeface="Raleway"/>
                <a:ea typeface="Raleway"/>
                <a:cs typeface="Raleway"/>
                <a:sym typeface="Raleway"/>
              </a:rPr>
              <a:t/>
            </a:r>
            <a:br>
              <a:rPr lang="en" sz="1867">
                <a:latin typeface="Raleway"/>
                <a:ea typeface="Raleway"/>
                <a:cs typeface="Raleway"/>
                <a:sym typeface="Raleway"/>
              </a:rPr>
            </a:b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Efficient and simple approach towards detection and data analysis.</a:t>
            </a:r>
          </a:p>
        </p:txBody>
      </p:sp>
    </p:spTree>
    <p:extLst>
      <p:ext uri="{BB962C8B-B14F-4D97-AF65-F5344CB8AC3E}">
        <p14:creationId xmlns:p14="http://schemas.microsoft.com/office/powerpoint/2010/main" val="1883644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840" y="627128"/>
            <a:ext cx="8911687" cy="462306"/>
          </a:xfrm>
        </p:spPr>
        <p:txBody>
          <a:bodyPr>
            <a:normAutofit/>
          </a:bodyPr>
          <a:lstStyle/>
          <a:p>
            <a:r>
              <a:rPr lang="en-IN" sz="2400" dirty="0" smtClean="0">
                <a:latin typeface="Arial Black" panose="020B0A04020102020204" pitchFamily="34" charset="0"/>
              </a:rPr>
              <a:t>SWOT Analysis</a:t>
            </a:r>
            <a:endParaRPr lang="en-IN" sz="2400" dirty="0">
              <a:latin typeface="Arial Black" panose="020B0A04020102020204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76466" y="1379146"/>
            <a:ext cx="3612412" cy="1982122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en-IN" b="1" dirty="0" smtClean="0"/>
              <a:t>Strength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Young &amp; Enthusiastic team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Use of advanced analysis 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Economical product cost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176466" y="4089149"/>
            <a:ext cx="3600000" cy="2160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 </a:t>
            </a:r>
            <a:r>
              <a:rPr lang="en-IN" b="1" dirty="0" smtClean="0"/>
              <a:t>Opportunity</a:t>
            </a:r>
            <a:endParaRPr lang="en-IN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Growing market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Rise in living standards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Round the year operation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93401" y="1413851"/>
            <a:ext cx="3600000" cy="21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smtClean="0"/>
              <a:t>Weakness</a:t>
            </a:r>
            <a:endParaRPr lang="en-IN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Low reputation in market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High dependability on government generated data</a:t>
            </a:r>
          </a:p>
          <a:p>
            <a:pPr marL="0" indent="0">
              <a:buFont typeface="Wingdings 3" charset="2"/>
              <a:buNone/>
            </a:pPr>
            <a:endParaRPr lang="en-IN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893401" y="4104239"/>
            <a:ext cx="3600000" cy="2160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smtClean="0"/>
              <a:t>Threats</a:t>
            </a:r>
            <a:endParaRPr lang="en-IN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Well set market players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Non compliance of government organizations</a:t>
            </a:r>
          </a:p>
        </p:txBody>
      </p:sp>
    </p:spTree>
    <p:extLst>
      <p:ext uri="{BB962C8B-B14F-4D97-AF65-F5344CB8AC3E}">
        <p14:creationId xmlns:p14="http://schemas.microsoft.com/office/powerpoint/2010/main" val="327222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50472" y="762875"/>
            <a:ext cx="8911687" cy="462306"/>
          </a:xfrm>
        </p:spPr>
        <p:txBody>
          <a:bodyPr>
            <a:normAutofit/>
          </a:bodyPr>
          <a:lstStyle/>
          <a:p>
            <a:r>
              <a:rPr lang="en-IN" sz="2400" dirty="0" smtClean="0">
                <a:latin typeface="Arial Black" panose="020B0A04020102020204" pitchFamily="34" charset="0"/>
              </a:rPr>
              <a:t>The Operations Plan</a:t>
            </a:r>
            <a:endParaRPr lang="en-IN" sz="2400" dirty="0"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0472" y="1776777"/>
            <a:ext cx="9741231" cy="2923877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Operations and Management will be carried out by setting up our work centre at Nashik, Maharashtra owing to the mutual compliance between the firm and the Nashik Municipal Government.</a:t>
            </a:r>
          </a:p>
          <a:p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Other notable points include:</a:t>
            </a:r>
          </a:p>
          <a:p>
            <a:endParaRPr lang="en-IN" sz="1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600" b="1" i="1" dirty="0" smtClean="0">
                <a:latin typeface="3ds Light" panose="02000503020000020004" pitchFamily="50" charset="0"/>
                <a:cs typeface="Arial" panose="020B0604020202020204" pitchFamily="34" charset="0"/>
              </a:rPr>
              <a:t>Financial </a:t>
            </a:r>
            <a:r>
              <a:rPr lang="en-IN" sz="1600" b="1" i="1" dirty="0">
                <a:latin typeface="3ds Light" panose="02000503020000020004" pitchFamily="50" charset="0"/>
                <a:cs typeface="Arial" panose="020B0604020202020204" pitchFamily="34" charset="0"/>
              </a:rPr>
              <a:t>and other aids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600" b="1" i="1" dirty="0">
                <a:latin typeface="3ds Light" panose="02000503020000020004" pitchFamily="50" charset="0"/>
                <a:cs typeface="Arial" panose="020B0604020202020204" pitchFamily="34" charset="0"/>
              </a:rPr>
              <a:t>Land availability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600" b="1" i="1" dirty="0">
                <a:latin typeface="3ds Light" panose="02000503020000020004" pitchFamily="50" charset="0"/>
                <a:cs typeface="Arial" panose="020B0604020202020204" pitchFamily="34" charset="0"/>
              </a:rPr>
              <a:t>Community </a:t>
            </a:r>
            <a:r>
              <a:rPr lang="en-IN" sz="1600" b="1" i="1" dirty="0" smtClean="0">
                <a:latin typeface="3ds Light" panose="02000503020000020004" pitchFamily="50" charset="0"/>
                <a:cs typeface="Arial" panose="020B0604020202020204" pitchFamily="34" charset="0"/>
              </a:rPr>
              <a:t>attitude</a:t>
            </a:r>
            <a:endParaRPr lang="en-IN" sz="1600" b="1" i="1" dirty="0">
              <a:latin typeface="3ds Light" panose="02000503020000020004" pitchFamily="50" charset="0"/>
              <a:cs typeface="Arial" panose="020B0604020202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N" sz="1600" b="1" i="1" dirty="0" smtClean="0">
                <a:latin typeface="3ds Light" panose="02000503020000020004" pitchFamily="50" charset="0"/>
                <a:cs typeface="Arial" panose="020B0604020202020204" pitchFamily="34" charset="0"/>
              </a:rPr>
              <a:t>Easy </a:t>
            </a:r>
            <a:r>
              <a:rPr lang="en-IN" sz="1600" b="1" i="1" dirty="0">
                <a:latin typeface="3ds Light" panose="02000503020000020004" pitchFamily="50" charset="0"/>
                <a:cs typeface="Arial" panose="020B0604020202020204" pitchFamily="34" charset="0"/>
              </a:rPr>
              <a:t>access to </a:t>
            </a:r>
            <a:r>
              <a:rPr lang="en-IN" sz="1600" b="1" i="1" dirty="0" smtClean="0">
                <a:latin typeface="3ds Light" panose="02000503020000020004" pitchFamily="50" charset="0"/>
                <a:cs typeface="Arial" panose="020B0604020202020204" pitchFamily="34" charset="0"/>
              </a:rPr>
              <a:t>marketing </a:t>
            </a:r>
            <a:r>
              <a:rPr lang="en-IN" sz="1600" b="1" i="1" dirty="0">
                <a:latin typeface="3ds Light" panose="02000503020000020004" pitchFamily="50" charset="0"/>
                <a:cs typeface="Arial" panose="020B0604020202020204" pitchFamily="34" charset="0"/>
              </a:rPr>
              <a:t>centres, banks &amp; post offices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N" sz="1600" b="1" i="1" dirty="0">
                <a:latin typeface="3ds Light" panose="02000503020000020004" pitchFamily="50" charset="0"/>
                <a:cs typeface="Arial" panose="020B0604020202020204" pitchFamily="34" charset="0"/>
              </a:rPr>
              <a:t>Housing facilities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N" sz="1600" b="1" i="1" dirty="0" smtClean="0">
                <a:latin typeface="3ds Light" panose="02000503020000020004" pitchFamily="50" charset="0"/>
                <a:cs typeface="Arial" panose="020B0604020202020204" pitchFamily="34" charset="0"/>
              </a:rPr>
              <a:t>Security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88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16150" y="740082"/>
            <a:ext cx="8911687" cy="462306"/>
          </a:xfrm>
        </p:spPr>
        <p:txBody>
          <a:bodyPr>
            <a:normAutofit/>
          </a:bodyPr>
          <a:lstStyle/>
          <a:p>
            <a:r>
              <a:rPr lang="en-IN" sz="2400" dirty="0" smtClean="0">
                <a:latin typeface="Arial Black" panose="020B0A04020102020204" pitchFamily="34" charset="0"/>
              </a:rPr>
              <a:t>The Operations Plan</a:t>
            </a:r>
            <a:endParaRPr lang="en-IN" sz="2400" dirty="0">
              <a:latin typeface="Arial Black" panose="020B0A04020102020204" pitchFamily="34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63110150"/>
              </p:ext>
            </p:extLst>
          </p:nvPr>
        </p:nvGraphicFramePr>
        <p:xfrm>
          <a:off x="615539" y="2103990"/>
          <a:ext cx="3739874" cy="2833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81978" y="1765436"/>
            <a:ext cx="2806996" cy="3385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Organizational Structure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449" y="2234424"/>
            <a:ext cx="7811135" cy="27031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7252389" y="1765436"/>
            <a:ext cx="1825254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Legal Approvals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68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04533" y="721927"/>
            <a:ext cx="10587467" cy="462306"/>
          </a:xfrm>
        </p:spPr>
        <p:txBody>
          <a:bodyPr>
            <a:normAutofit/>
          </a:bodyPr>
          <a:lstStyle/>
          <a:p>
            <a:pPr algn="ctr"/>
            <a:r>
              <a:rPr lang="en-IN" sz="2400" dirty="0" smtClean="0">
                <a:latin typeface="Arial Black" panose="020B0A04020102020204" pitchFamily="34" charset="0"/>
              </a:rPr>
              <a:t>The Contingency Planning</a:t>
            </a:r>
            <a:endParaRPr lang="en-IN" sz="2400" dirty="0">
              <a:latin typeface="Arial Black" panose="020B0A040201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243547"/>
              </p:ext>
            </p:extLst>
          </p:nvPr>
        </p:nvGraphicFramePr>
        <p:xfrm>
          <a:off x="3496731" y="1441243"/>
          <a:ext cx="6333069" cy="411289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55261"/>
                <a:gridCol w="2366785"/>
                <a:gridCol w="2111023"/>
              </a:tblGrid>
              <a:tr h="423471">
                <a:tc>
                  <a:txBody>
                    <a:bodyPr/>
                    <a:lstStyle/>
                    <a:p>
                      <a:r>
                        <a:rPr lang="en-IN" sz="1100" dirty="0" smtClean="0">
                          <a:latin typeface="Arial Black" panose="020B0A04020102020204" pitchFamily="34" charset="0"/>
                        </a:rPr>
                        <a:t>Parameters</a:t>
                      </a:r>
                      <a:endParaRPr lang="en-IN" sz="1100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 smtClean="0">
                          <a:latin typeface="Arial Black" panose="020B0A04020102020204" pitchFamily="34" charset="0"/>
                        </a:rPr>
                        <a:t>Problems</a:t>
                      </a:r>
                      <a:endParaRPr lang="en-IN" sz="1100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 smtClean="0">
                          <a:latin typeface="Arial Black" panose="020B0A04020102020204" pitchFamily="34" charset="0"/>
                        </a:rPr>
                        <a:t>Measures</a:t>
                      </a:r>
                      <a:endParaRPr lang="en-IN" sz="1100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</a:tr>
              <a:tr h="678714">
                <a:tc>
                  <a:txBody>
                    <a:bodyPr/>
                    <a:lstStyle/>
                    <a:p>
                      <a:r>
                        <a:rPr lang="en-IN" sz="1100" b="1" dirty="0" smtClean="0"/>
                        <a:t>Personal</a:t>
                      </a:r>
                      <a:endParaRPr lang="en-IN" sz="1100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 smtClean="0"/>
                        <a:t>Internal Fraud</a:t>
                      </a:r>
                      <a:endParaRPr lang="en-IN" sz="11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 smtClean="0"/>
                        <a:t>Account auditing every 3 months</a:t>
                      </a:r>
                      <a:endParaRPr lang="en-IN" sz="11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487282">
                <a:tc>
                  <a:txBody>
                    <a:bodyPr/>
                    <a:lstStyle/>
                    <a:p>
                      <a:endParaRPr lang="en-IN" sz="1100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 smtClean="0"/>
                        <a:t>Partner leaves</a:t>
                      </a:r>
                      <a:endParaRPr lang="en-IN" sz="11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 smtClean="0"/>
                        <a:t>A backup engineer</a:t>
                      </a:r>
                      <a:endParaRPr lang="en-IN" sz="11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487282">
                <a:tc>
                  <a:txBody>
                    <a:bodyPr/>
                    <a:lstStyle/>
                    <a:p>
                      <a:r>
                        <a:rPr lang="en-IN" sz="1100" b="1" dirty="0" smtClean="0"/>
                        <a:t>Technical</a:t>
                      </a:r>
                      <a:endParaRPr lang="en-IN" sz="11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 smtClean="0"/>
                        <a:t>Server Breakdown</a:t>
                      </a:r>
                      <a:endParaRPr lang="en-IN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 smtClean="0"/>
                        <a:t>Back</a:t>
                      </a:r>
                      <a:r>
                        <a:rPr lang="en-IN" sz="1100" baseline="0" dirty="0" smtClean="0"/>
                        <a:t> up generator</a:t>
                      </a:r>
                      <a:endParaRPr lang="en-IN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78714">
                <a:tc>
                  <a:txBody>
                    <a:bodyPr/>
                    <a:lstStyle/>
                    <a:p>
                      <a:endParaRPr lang="en-IN" sz="11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 smtClean="0"/>
                        <a:t>Erroneous results</a:t>
                      </a:r>
                      <a:endParaRPr lang="en-IN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 smtClean="0"/>
                        <a:t>Field</a:t>
                      </a:r>
                      <a:r>
                        <a:rPr lang="en-IN" sz="1100" baseline="0" dirty="0" smtClean="0"/>
                        <a:t> verification of the results on a regular basis</a:t>
                      </a:r>
                      <a:endParaRPr lang="en-IN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78714">
                <a:tc>
                  <a:txBody>
                    <a:bodyPr/>
                    <a:lstStyle/>
                    <a:p>
                      <a:endParaRPr lang="en-IN" sz="11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 smtClean="0"/>
                        <a:t>Erroneous data</a:t>
                      </a:r>
                      <a:endParaRPr lang="en-IN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 smtClean="0"/>
                        <a:t>Image mapping before</a:t>
                      </a:r>
                      <a:r>
                        <a:rPr lang="en-IN" sz="1100" baseline="0" dirty="0" smtClean="0"/>
                        <a:t> every iteration</a:t>
                      </a:r>
                      <a:endParaRPr lang="en-IN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78714">
                <a:tc>
                  <a:txBody>
                    <a:bodyPr/>
                    <a:lstStyle/>
                    <a:p>
                      <a:r>
                        <a:rPr lang="en-IN" sz="1100" b="1" dirty="0" smtClean="0"/>
                        <a:t>Others</a:t>
                      </a:r>
                      <a:endParaRPr lang="en-IN" sz="11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 smtClean="0"/>
                        <a:t>Government</a:t>
                      </a:r>
                      <a:r>
                        <a:rPr lang="en-IN" sz="1100" baseline="0" dirty="0" smtClean="0"/>
                        <a:t> Non-Compliance</a:t>
                      </a:r>
                      <a:endParaRPr lang="en-IN" sz="11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 smtClean="0"/>
                        <a:t>Invite tenders from</a:t>
                      </a:r>
                      <a:r>
                        <a:rPr lang="en-IN" sz="1100" baseline="0" dirty="0" smtClean="0"/>
                        <a:t> private players</a:t>
                      </a:r>
                      <a:endParaRPr lang="en-IN" sz="11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419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639" y="734357"/>
            <a:ext cx="6677824" cy="417039"/>
          </a:xfrm>
        </p:spPr>
        <p:txBody>
          <a:bodyPr>
            <a:normAutofit fontScale="90000"/>
          </a:bodyPr>
          <a:lstStyle/>
          <a:p>
            <a:r>
              <a:rPr lang="en-IN" sz="2400" dirty="0">
                <a:latin typeface="Arial Black" panose="020B0A04020102020204" pitchFamily="34" charset="0"/>
              </a:rPr>
              <a:t>Cost </a:t>
            </a:r>
            <a:r>
              <a:rPr lang="en-IN" sz="2400" dirty="0" smtClean="0">
                <a:latin typeface="Arial Black" panose="020B0A04020102020204" pitchFamily="34" charset="0"/>
              </a:rPr>
              <a:t>estimation &amp; Break-even period</a:t>
            </a:r>
            <a:endParaRPr lang="en-IN" sz="2400" dirty="0">
              <a:latin typeface="Arial Black" panose="020B0A04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79679" y="5465261"/>
            <a:ext cx="3947311" cy="132343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Break-even is achieved after sported membership of 61 clients.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The time period to achieve this break-even is approximately 6.1 months.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35" y="1226488"/>
            <a:ext cx="10278150" cy="423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4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524" y="718804"/>
            <a:ext cx="5727210" cy="453252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Arial Black" panose="020B0A04020102020204" pitchFamily="34" charset="0"/>
              </a:rPr>
              <a:t>Marketing </a:t>
            </a:r>
            <a:r>
              <a:rPr lang="en-IN" sz="2000" dirty="0" smtClean="0">
                <a:latin typeface="Arial Black" panose="020B0A04020102020204" pitchFamily="34" charset="0"/>
              </a:rPr>
              <a:t>Strategies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63" y="1246614"/>
            <a:ext cx="2667138" cy="1607745"/>
          </a:xfrm>
          <a:prstGeom prst="rect">
            <a:avLst/>
          </a:prstGeom>
        </p:spPr>
      </p:pic>
      <p:cxnSp>
        <p:nvCxnSpPr>
          <p:cNvPr id="10" name="Curved Connector 9"/>
          <p:cNvCxnSpPr>
            <a:endCxn id="4" idx="1"/>
          </p:cNvCxnSpPr>
          <p:nvPr/>
        </p:nvCxnSpPr>
        <p:spPr>
          <a:xfrm rot="16200000" flipH="1">
            <a:off x="1600520" y="3460619"/>
            <a:ext cx="2240677" cy="1472044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9" t="7921" r="17297" b="3254"/>
          <a:stretch/>
        </p:blipFill>
        <p:spPr>
          <a:xfrm>
            <a:off x="3456880" y="4497697"/>
            <a:ext cx="1136611" cy="16385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01415" y="2050487"/>
            <a:ext cx="972767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1400" dirty="0" err="1" smtClean="0">
                <a:latin typeface="3ds Light" panose="02000503020000020004" pitchFamily="50" charset="0"/>
              </a:rPr>
              <a:t>FarmWise</a:t>
            </a:r>
            <a:endParaRPr lang="en-IN" sz="1400" dirty="0">
              <a:latin typeface="3ds Light" panose="02000503020000020004" pitchFamily="50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01" y="3984828"/>
            <a:ext cx="1011968" cy="10257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833" y="2257428"/>
            <a:ext cx="1435174" cy="1193861"/>
          </a:xfrm>
          <a:prstGeom prst="rect">
            <a:avLst/>
          </a:prstGeom>
        </p:spPr>
      </p:pic>
      <p:cxnSp>
        <p:nvCxnSpPr>
          <p:cNvPr id="22" name="Curved Connector 21"/>
          <p:cNvCxnSpPr>
            <a:stCxn id="13" idx="3"/>
            <a:endCxn id="20" idx="2"/>
          </p:cNvCxnSpPr>
          <p:nvPr/>
        </p:nvCxnSpPr>
        <p:spPr>
          <a:xfrm flipV="1">
            <a:off x="5299969" y="3451289"/>
            <a:ext cx="1483451" cy="1046408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5" t="17994" r="35217" b="14029"/>
          <a:stretch/>
        </p:blipFill>
        <p:spPr>
          <a:xfrm>
            <a:off x="7501007" y="137791"/>
            <a:ext cx="1882067" cy="27165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" t="17934" r="67834" b="14123"/>
          <a:stretch/>
        </p:blipFill>
        <p:spPr>
          <a:xfrm>
            <a:off x="10014686" y="111157"/>
            <a:ext cx="1802167" cy="2769834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stCxn id="24" idx="3"/>
            <a:endCxn id="25" idx="1"/>
          </p:cNvCxnSpPr>
          <p:nvPr/>
        </p:nvCxnSpPr>
        <p:spPr>
          <a:xfrm flipV="1">
            <a:off x="9383074" y="1496074"/>
            <a:ext cx="631612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01007" y="2996688"/>
            <a:ext cx="18806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dirty="0" smtClean="0"/>
              <a:t>Sugarcane farming earlier</a:t>
            </a:r>
            <a:endParaRPr lang="en-IN" sz="1050" dirty="0"/>
          </a:p>
        </p:txBody>
      </p:sp>
      <p:sp>
        <p:nvSpPr>
          <p:cNvPr id="31" name="TextBox 30"/>
          <p:cNvSpPr txBox="1"/>
          <p:nvPr/>
        </p:nvSpPr>
        <p:spPr>
          <a:xfrm>
            <a:off x="10007234" y="2996688"/>
            <a:ext cx="17604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dirty="0" smtClean="0"/>
              <a:t>Sugarcane farming now</a:t>
            </a:r>
            <a:endParaRPr lang="en-IN" sz="1050" dirty="0"/>
          </a:p>
        </p:txBody>
      </p:sp>
      <p:cxnSp>
        <p:nvCxnSpPr>
          <p:cNvPr id="33" name="Straight Connector 32"/>
          <p:cNvCxnSpPr>
            <a:stCxn id="30" idx="2"/>
          </p:cNvCxnSpPr>
          <p:nvPr/>
        </p:nvCxnSpPr>
        <p:spPr>
          <a:xfrm flipH="1">
            <a:off x="8441328" y="3250604"/>
            <a:ext cx="1" cy="38924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0915769" y="3250603"/>
            <a:ext cx="1" cy="38924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441328" y="3639844"/>
            <a:ext cx="247444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40" idx="0"/>
          </p:cNvCxnSpPr>
          <p:nvPr/>
        </p:nvCxnSpPr>
        <p:spPr>
          <a:xfrm>
            <a:off x="9644121" y="3639844"/>
            <a:ext cx="5017" cy="344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966451" y="3984828"/>
            <a:ext cx="136537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dirty="0">
                <a:latin typeface="3ds Light" panose="02000503020000020004" pitchFamily="50" charset="0"/>
              </a:rPr>
              <a:t>Better Yield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766573" y="4542636"/>
            <a:ext cx="175509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dirty="0">
                <a:latin typeface="3ds Light" panose="02000503020000020004" pitchFamily="50" charset="0"/>
              </a:rPr>
              <a:t>Happy Farmers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545612" y="5057716"/>
            <a:ext cx="2286203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dirty="0" smtClean="0">
                <a:latin typeface="3ds Light" panose="02000503020000020004" pitchFamily="50" charset="0"/>
              </a:rPr>
              <a:t>Happy Industrialists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55778" y="5587365"/>
            <a:ext cx="230928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dirty="0" smtClean="0">
                <a:latin typeface="3ds Light" panose="02000503020000020004" pitchFamily="50" charset="0"/>
              </a:rPr>
              <a:t>Efficient Governance</a:t>
            </a:r>
          </a:p>
        </p:txBody>
      </p:sp>
    </p:spTree>
    <p:extLst>
      <p:ext uri="{BB962C8B-B14F-4D97-AF65-F5344CB8AC3E}">
        <p14:creationId xmlns:p14="http://schemas.microsoft.com/office/powerpoint/2010/main" val="312573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2592926" y="2115492"/>
            <a:ext cx="8915400" cy="26918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customer will </a:t>
            </a:r>
            <a:r>
              <a:rPr lang="en-IN" sz="1400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claim</a:t>
            </a:r>
            <a:r>
              <a:rPr lang="en-IN" sz="14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annual</a:t>
            </a:r>
            <a:r>
              <a:rPr lang="en-IN" sz="14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subscription at only ₹</a:t>
            </a:r>
            <a:r>
              <a:rPr lang="en-IN" sz="1400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5,</a:t>
            </a:r>
            <a:r>
              <a:rPr lang="en-IN" sz="14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000/- (10+2) rather </a:t>
            </a:r>
            <a:r>
              <a:rPr lang="en-IN" sz="1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than </a:t>
            </a:r>
            <a:r>
              <a:rPr lang="en-IN" sz="1400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₹6,000/- (</a:t>
            </a:r>
            <a:r>
              <a:rPr lang="en-IN" sz="1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₹ </a:t>
            </a:r>
            <a:r>
              <a:rPr lang="en-IN" sz="1400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500/month). </a:t>
            </a:r>
            <a:r>
              <a:rPr lang="en-IN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contract signed would be as follows:</a:t>
            </a:r>
            <a:endParaRPr lang="en-I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1400" i="1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The customer can avail full access to the online database of </a:t>
            </a:r>
            <a:r>
              <a:rPr lang="en-IN" sz="1400" i="1" dirty="0" err="1" smtClea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FarmWise</a:t>
            </a:r>
            <a:r>
              <a:rPr lang="en-IN" sz="1400" i="1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upon signing up as our annual member.</a:t>
            </a:r>
            <a:endParaRPr lang="en-IN" sz="1400" i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400" i="1" dirty="0" smtClean="0"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The above contract is valid per unique subscription</a:t>
            </a:r>
            <a:r>
              <a:rPr lang="en-IN" sz="1400" i="1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.</a:t>
            </a:r>
            <a:r>
              <a:rPr lang="en-IN" sz="1100" i="1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endParaRPr lang="en-IN" sz="1100" i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75231" y="633164"/>
            <a:ext cx="5727210" cy="453252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Arial Black" panose="020B0A04020102020204" pitchFamily="34" charset="0"/>
              </a:rPr>
              <a:t>Marketing </a:t>
            </a:r>
            <a:r>
              <a:rPr lang="en-IN" sz="2000" dirty="0" smtClean="0">
                <a:latin typeface="Arial Black" panose="020B0A04020102020204" pitchFamily="34" charset="0"/>
              </a:rPr>
              <a:t>Strategies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5231" y="1683946"/>
            <a:ext cx="118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Contract: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7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Future Prospects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Finding more potential customers who can use our data </a:t>
            </a:r>
          </a:p>
          <a:p>
            <a:r>
              <a:rPr lang="en-IN" dirty="0" smtClean="0"/>
              <a:t>Example: fertilizer and pesticides company Machinery and labour suppliers (for optimized planning )</a:t>
            </a:r>
          </a:p>
        </p:txBody>
      </p:sp>
    </p:spTree>
    <p:extLst>
      <p:ext uri="{BB962C8B-B14F-4D97-AF65-F5344CB8AC3E}">
        <p14:creationId xmlns:p14="http://schemas.microsoft.com/office/powerpoint/2010/main" val="1414841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730200" y="386567"/>
            <a:ext cx="11156000" cy="13028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rgbClr val="FFC000"/>
                </a:solidFill>
              </a:rPr>
              <a:t>MATLAB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184" y="2096284"/>
            <a:ext cx="8304033" cy="4475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0658" y="225500"/>
            <a:ext cx="2280133" cy="1624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577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400900" y="171800"/>
            <a:ext cx="11888000" cy="700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Aft>
                <a:spcPts val="1333"/>
              </a:spcAft>
            </a:pPr>
            <a:endParaRPr sz="4000" dirty="0">
              <a:solidFill>
                <a:schemeClr val="accent5"/>
              </a:solid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5053900" y="0"/>
            <a:ext cx="1746800" cy="819816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" sz="1467" dirty="0">
                <a:latin typeface="Aharoni" panose="02010803020104030203" pitchFamily="2" charset="-79"/>
                <a:cs typeface="Aharoni" panose="02010803020104030203" pitchFamily="2" charset="-79"/>
              </a:rPr>
              <a:t>SATELLITE IMAGES</a:t>
            </a:r>
          </a:p>
        </p:txBody>
      </p:sp>
      <p:sp>
        <p:nvSpPr>
          <p:cNvPr id="88" name="Shape 88"/>
          <p:cNvSpPr/>
          <p:nvPr/>
        </p:nvSpPr>
        <p:spPr>
          <a:xfrm>
            <a:off x="5798700" y="828575"/>
            <a:ext cx="272000" cy="26674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9" name="Shape 89"/>
          <p:cNvSpPr/>
          <p:nvPr/>
        </p:nvSpPr>
        <p:spPr>
          <a:xfrm>
            <a:off x="4555721" y="1113217"/>
            <a:ext cx="2742763" cy="50848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" sz="1600" dirty="0"/>
              <a:t>Image conversion to maps</a:t>
            </a:r>
          </a:p>
        </p:txBody>
      </p:sp>
      <p:sp>
        <p:nvSpPr>
          <p:cNvPr id="90" name="Shape 90"/>
          <p:cNvSpPr/>
          <p:nvPr/>
        </p:nvSpPr>
        <p:spPr>
          <a:xfrm>
            <a:off x="5818409" y="1618183"/>
            <a:ext cx="252291" cy="25587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1" name="Shape 91"/>
          <p:cNvSpPr/>
          <p:nvPr/>
        </p:nvSpPr>
        <p:spPr>
          <a:xfrm>
            <a:off x="4395103" y="1874160"/>
            <a:ext cx="3064000" cy="97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 sz="1600" dirty="0"/>
              <a:t>Spectrum analysis and diversion into red, green and blue cover</a:t>
            </a:r>
          </a:p>
        </p:txBody>
      </p:sp>
      <p:sp>
        <p:nvSpPr>
          <p:cNvPr id="92" name="Shape 92"/>
          <p:cNvSpPr/>
          <p:nvPr/>
        </p:nvSpPr>
        <p:spPr>
          <a:xfrm>
            <a:off x="5818411" y="2847761"/>
            <a:ext cx="252291" cy="24671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3" name="Shape 93"/>
          <p:cNvSpPr/>
          <p:nvPr/>
        </p:nvSpPr>
        <p:spPr>
          <a:xfrm>
            <a:off x="4667103" y="3100220"/>
            <a:ext cx="2520000" cy="70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 sz="1600" dirty="0"/>
              <a:t>Conversion of green space to grayscale</a:t>
            </a:r>
          </a:p>
        </p:txBody>
      </p:sp>
      <p:sp>
        <p:nvSpPr>
          <p:cNvPr id="94" name="Shape 94"/>
          <p:cNvSpPr/>
          <p:nvPr/>
        </p:nvSpPr>
        <p:spPr>
          <a:xfrm>
            <a:off x="5264299" y="3814280"/>
            <a:ext cx="186000" cy="24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5" name="Shape 95"/>
          <p:cNvSpPr/>
          <p:nvPr/>
        </p:nvSpPr>
        <p:spPr>
          <a:xfrm>
            <a:off x="6671687" y="3793023"/>
            <a:ext cx="186000" cy="24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6" name="Shape 96"/>
          <p:cNvSpPr/>
          <p:nvPr/>
        </p:nvSpPr>
        <p:spPr>
          <a:xfrm>
            <a:off x="4433899" y="4087948"/>
            <a:ext cx="1474800" cy="601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 sz="1600" dirty="0"/>
              <a:t>Histogram 1</a:t>
            </a:r>
          </a:p>
        </p:txBody>
      </p:sp>
      <p:sp>
        <p:nvSpPr>
          <p:cNvPr id="97" name="Shape 97"/>
          <p:cNvSpPr/>
          <p:nvPr/>
        </p:nvSpPr>
        <p:spPr>
          <a:xfrm>
            <a:off x="6033672" y="4111587"/>
            <a:ext cx="1474800" cy="601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 sz="1600" dirty="0"/>
              <a:t>Histogram 2</a:t>
            </a:r>
          </a:p>
        </p:txBody>
      </p:sp>
      <p:sp>
        <p:nvSpPr>
          <p:cNvPr id="98" name="Shape 98"/>
          <p:cNvSpPr/>
          <p:nvPr/>
        </p:nvSpPr>
        <p:spPr>
          <a:xfrm>
            <a:off x="7186272" y="3331020"/>
            <a:ext cx="644400" cy="24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9" name="Shape 99"/>
          <p:cNvSpPr/>
          <p:nvPr/>
        </p:nvSpPr>
        <p:spPr>
          <a:xfrm>
            <a:off x="7830672" y="3094476"/>
            <a:ext cx="1995177" cy="83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 sz="1600" dirty="0"/>
              <a:t>Create Histograms</a:t>
            </a:r>
          </a:p>
        </p:txBody>
      </p:sp>
      <p:sp>
        <p:nvSpPr>
          <p:cNvPr id="100" name="Shape 100"/>
          <p:cNvSpPr/>
          <p:nvPr/>
        </p:nvSpPr>
        <p:spPr>
          <a:xfrm>
            <a:off x="5171299" y="4689307"/>
            <a:ext cx="186000" cy="24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1" name="Shape 101"/>
          <p:cNvSpPr/>
          <p:nvPr/>
        </p:nvSpPr>
        <p:spPr>
          <a:xfrm>
            <a:off x="6628839" y="4685795"/>
            <a:ext cx="198685" cy="24303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2" name="Shape 102"/>
          <p:cNvSpPr/>
          <p:nvPr/>
        </p:nvSpPr>
        <p:spPr>
          <a:xfrm>
            <a:off x="4154755" y="4767559"/>
            <a:ext cx="3579600" cy="8304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" sz="1600" dirty="0"/>
              <a:t>Compare histograms</a:t>
            </a:r>
          </a:p>
        </p:txBody>
      </p:sp>
      <p:sp>
        <p:nvSpPr>
          <p:cNvPr id="103" name="Shape 103"/>
          <p:cNvSpPr/>
          <p:nvPr/>
        </p:nvSpPr>
        <p:spPr>
          <a:xfrm>
            <a:off x="5836454" y="5632103"/>
            <a:ext cx="191469" cy="268045"/>
          </a:xfrm>
          <a:prstGeom prst="downArrow">
            <a:avLst>
              <a:gd name="adj1" fmla="val 50000"/>
              <a:gd name="adj2" fmla="val 4827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4" name="Shape 104"/>
          <p:cNvSpPr/>
          <p:nvPr/>
        </p:nvSpPr>
        <p:spPr>
          <a:xfrm>
            <a:off x="4667103" y="5914641"/>
            <a:ext cx="2706000" cy="83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 sz="1600" dirty="0"/>
              <a:t>Output in graphical and numerical format</a:t>
            </a:r>
          </a:p>
        </p:txBody>
      </p:sp>
    </p:spTree>
    <p:extLst>
      <p:ext uri="{BB962C8B-B14F-4D97-AF65-F5344CB8AC3E}">
        <p14:creationId xmlns:p14="http://schemas.microsoft.com/office/powerpoint/2010/main" val="424062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306" y="4650559"/>
            <a:ext cx="6309620" cy="2049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02" y="248477"/>
            <a:ext cx="6061847" cy="42308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07696" y="1242392"/>
            <a:ext cx="3607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DIKW PYRAMID</a:t>
            </a:r>
          </a:p>
        </p:txBody>
      </p:sp>
    </p:spTree>
    <p:extLst>
      <p:ext uri="{BB962C8B-B14F-4D97-AF65-F5344CB8AC3E}">
        <p14:creationId xmlns:p14="http://schemas.microsoft.com/office/powerpoint/2010/main" val="1544339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379"/>
            <a:ext cx="12192000" cy="429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17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3592" y="764705"/>
            <a:ext cx="8496944" cy="4536503"/>
          </a:xfrm>
        </p:spPr>
        <p:txBody>
          <a:bodyPr>
            <a:normAutofit/>
          </a:bodyPr>
          <a:lstStyle/>
          <a:p>
            <a:r>
              <a:rPr lang="en-IN" sz="3200" dirty="0" smtClean="0"/>
              <a:t>LULC,  Vegetation Interpretation		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53116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LULC and Green Cover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Supervised classification	</a:t>
            </a:r>
          </a:p>
          <a:p>
            <a:r>
              <a:rPr lang="en-IN" dirty="0" smtClean="0"/>
              <a:t>Unsupervised classification	</a:t>
            </a:r>
          </a:p>
          <a:p>
            <a:r>
              <a:rPr lang="en-IN" dirty="0" smtClean="0"/>
              <a:t>Pattern detection	</a:t>
            </a:r>
          </a:p>
          <a:p>
            <a:r>
              <a:rPr lang="en-IN" dirty="0" smtClean="0"/>
              <a:t>Calculate the area involved in each classes 	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90825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1534</TotalTime>
  <Words>767</Words>
  <Application>Microsoft Office PowerPoint</Application>
  <PresentationFormat>Widescreen</PresentationFormat>
  <Paragraphs>229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1" baseType="lpstr">
      <vt:lpstr>3ds Light</vt:lpstr>
      <vt:lpstr>Aharoni</vt:lpstr>
      <vt:lpstr>Arial</vt:lpstr>
      <vt:lpstr>Arial Black</vt:lpstr>
      <vt:lpstr>Calibri</vt:lpstr>
      <vt:lpstr>Century Gothic</vt:lpstr>
      <vt:lpstr>Lato</vt:lpstr>
      <vt:lpstr>Mangal</vt:lpstr>
      <vt:lpstr>Playfair Display</vt:lpstr>
      <vt:lpstr>Raleway</vt:lpstr>
      <vt:lpstr>Symbol</vt:lpstr>
      <vt:lpstr>Times New Roman</vt:lpstr>
      <vt:lpstr>Wingdings 3</vt:lpstr>
      <vt:lpstr>Wisp</vt:lpstr>
      <vt:lpstr>Idea Presentation: Team Karve </vt:lpstr>
      <vt:lpstr>Selling your idea</vt:lpstr>
      <vt:lpstr>PowerPoint Presentation</vt:lpstr>
      <vt:lpstr>MATLAB</vt:lpstr>
      <vt:lpstr>PowerPoint Presentation</vt:lpstr>
      <vt:lpstr>PowerPoint Presentation</vt:lpstr>
      <vt:lpstr>PowerPoint Presentation</vt:lpstr>
      <vt:lpstr>LULC,  Vegetation Interpretation   </vt:lpstr>
      <vt:lpstr>LULC and Green Cover </vt:lpstr>
      <vt:lpstr>Unclassified data</vt:lpstr>
      <vt:lpstr>Classified data </vt:lpstr>
      <vt:lpstr>Signature File</vt:lpstr>
      <vt:lpstr>Subset</vt:lpstr>
      <vt:lpstr>Vegetation Interpretation</vt:lpstr>
      <vt:lpstr>Data Source </vt:lpstr>
      <vt:lpstr>What we can do?   </vt:lpstr>
      <vt:lpstr>PowerPoint Presentation</vt:lpstr>
      <vt:lpstr>PowerPoint Presentation</vt:lpstr>
      <vt:lpstr>Login Page</vt:lpstr>
      <vt:lpstr>PowerPoint Presentation</vt:lpstr>
      <vt:lpstr>                Farmwise Web Page</vt:lpstr>
      <vt:lpstr>PowerPoint Presentation</vt:lpstr>
      <vt:lpstr>               Home Page for Accessing Data</vt:lpstr>
      <vt:lpstr>Admin Home Page</vt:lpstr>
      <vt:lpstr>PowerPoint Presentation</vt:lpstr>
      <vt:lpstr>Business Plan</vt:lpstr>
      <vt:lpstr>PowerPoint Presentation</vt:lpstr>
      <vt:lpstr>Introduction: FARMWISE</vt:lpstr>
      <vt:lpstr>Market Survey</vt:lpstr>
      <vt:lpstr>SWOT Analysis</vt:lpstr>
      <vt:lpstr>The Operations Plan</vt:lpstr>
      <vt:lpstr>The Operations Plan</vt:lpstr>
      <vt:lpstr>The Contingency Planning</vt:lpstr>
      <vt:lpstr>Cost estimation &amp; Break-even period</vt:lpstr>
      <vt:lpstr>Marketing Strategies</vt:lpstr>
      <vt:lpstr>Marketing Strategies</vt:lpstr>
      <vt:lpstr>Future Prospects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Plan Presentation</dc:title>
  <dc:creator>Bonny Dave</dc:creator>
  <cp:lastModifiedBy>Bonny Dave</cp:lastModifiedBy>
  <cp:revision>59</cp:revision>
  <dcterms:created xsi:type="dcterms:W3CDTF">2016-04-10T15:33:14Z</dcterms:created>
  <dcterms:modified xsi:type="dcterms:W3CDTF">2016-11-05T07:14:00Z</dcterms:modified>
</cp:coreProperties>
</file>